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77fedcd5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77fedcd5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75bdcf47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75bdcf47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77fedcd5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477fedcd5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77fedcd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477fedcd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75bdcf47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75bdcf47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77fedcd5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77fedcd5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77fedcd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77fedcd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477fedcd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477fedcd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475bdcf4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475bdcf4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475bdcf47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475bdcf47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477fedcd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477fedcd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75bdcf47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75bdcf47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77fedcd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77fedcd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75bdcf47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75bdcf47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77fedcd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77fedcd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75bdcf47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75bdcf47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311708" y="187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a:t>Website Implementation Summary - Group 54</a:t>
            </a:r>
            <a:endParaRPr b="1"/>
          </a:p>
        </p:txBody>
      </p:sp>
      <p:sp>
        <p:nvSpPr>
          <p:cNvPr id="56" name="Google Shape;56;p13"/>
          <p:cNvSpPr/>
          <p:nvPr/>
        </p:nvSpPr>
        <p:spPr>
          <a:xfrm>
            <a:off x="3426925" y="2277075"/>
            <a:ext cx="2772000" cy="20178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txBox="1"/>
          <p:nvPr>
            <p:ph idx="1" type="subTitle"/>
          </p:nvPr>
        </p:nvSpPr>
        <p:spPr>
          <a:xfrm>
            <a:off x="266575" y="22771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u="sng"/>
              <a:t>Members</a:t>
            </a:r>
            <a:r>
              <a:rPr lang="en-GB"/>
              <a:t>:</a:t>
            </a:r>
            <a:endParaRPr/>
          </a:p>
        </p:txBody>
      </p:sp>
      <p:sp>
        <p:nvSpPr>
          <p:cNvPr id="58" name="Google Shape;58;p13"/>
          <p:cNvSpPr txBox="1"/>
          <p:nvPr/>
        </p:nvSpPr>
        <p:spPr>
          <a:xfrm>
            <a:off x="3513475" y="2814625"/>
            <a:ext cx="3326700" cy="1480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GB" sz="1100">
                <a:solidFill>
                  <a:schemeClr val="dk1"/>
                </a:solidFill>
              </a:rPr>
              <a:t>40434771 - Daniel McClean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40446028 - Genna Gilpin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40405647 - Jack McCabe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40438408 - Jack Duke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40438752 - Joshua Brown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40444015 - Matthew Wallace</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167" name="Google Shape;16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9" name="Google Shape;169;p22"/>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2"/>
          <p:cNvSpPr txBox="1"/>
          <p:nvPr>
            <p:ph type="title"/>
          </p:nvPr>
        </p:nvSpPr>
        <p:spPr>
          <a:xfrm>
            <a:off x="116225" y="114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Player Logs And Performance Management</a:t>
            </a:r>
            <a:endParaRPr b="1" u="sng"/>
          </a:p>
        </p:txBody>
      </p:sp>
      <p:sp>
        <p:nvSpPr>
          <p:cNvPr id="171" name="Google Shape;171;p22"/>
          <p:cNvSpPr txBox="1"/>
          <p:nvPr/>
        </p:nvSpPr>
        <p:spPr>
          <a:xfrm>
            <a:off x="502375" y="1152475"/>
            <a:ext cx="3669000" cy="14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As well as the Game Summary page for </a:t>
            </a:r>
            <a:r>
              <a:rPr lang="en-GB" sz="1500">
                <a:solidFill>
                  <a:schemeClr val="dk1"/>
                </a:solidFill>
              </a:rPr>
              <a:t>individual</a:t>
            </a:r>
            <a:r>
              <a:rPr lang="en-GB" sz="1500">
                <a:solidFill>
                  <a:schemeClr val="dk1"/>
                </a:solidFill>
              </a:rPr>
              <a:t> characters there is also a page under the statistics tab on the home screen that provides some feedback on a user based upon all of their characters. These stats include:</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72" name="Google Shape;172;p22"/>
          <p:cNvSpPr txBox="1"/>
          <p:nvPr/>
        </p:nvSpPr>
        <p:spPr>
          <a:xfrm>
            <a:off x="502375" y="2607425"/>
            <a:ext cx="3758100" cy="2082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GB" sz="1200">
                <a:solidFill>
                  <a:schemeClr val="dk1"/>
                </a:solidFill>
              </a:rPr>
              <a:t>Total Characters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Total Successful Characters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Total Dead Characters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Total Characters In Progress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Total Play Time</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All Collected Items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All Used Items</a:t>
            </a:r>
            <a:endParaRPr sz="1200">
              <a:solidFill>
                <a:schemeClr val="dk1"/>
              </a:solidFill>
            </a:endParaRPr>
          </a:p>
        </p:txBody>
      </p:sp>
      <p:sp>
        <p:nvSpPr>
          <p:cNvPr id="173" name="Google Shape;173;p22"/>
          <p:cNvSpPr txBox="1"/>
          <p:nvPr/>
        </p:nvSpPr>
        <p:spPr>
          <a:xfrm>
            <a:off x="4387425" y="1091900"/>
            <a:ext cx="4146000" cy="14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There is also an Achievements page which combines User Analytics with Global Analytics.</a:t>
            </a:r>
            <a:endParaRPr sz="1500">
              <a:solidFill>
                <a:schemeClr val="dk1"/>
              </a:solidFill>
            </a:endParaRPr>
          </a:p>
          <a:p>
            <a:pPr indent="0" lvl="0" marL="0" rtl="0" algn="l">
              <a:spcBef>
                <a:spcPts val="0"/>
              </a:spcBef>
              <a:spcAft>
                <a:spcPts val="0"/>
              </a:spcAft>
              <a:buNone/>
            </a:pPr>
            <a:r>
              <a:rPr lang="en-GB" sz="1500">
                <a:solidFill>
                  <a:schemeClr val="dk1"/>
                </a:solidFill>
              </a:rPr>
              <a:t>This shows what achievements the current user has a character that has completed it as well as the percentage of users that have completed it. </a:t>
            </a:r>
            <a:r>
              <a:rPr lang="en-GB" sz="1500">
                <a:solidFill>
                  <a:schemeClr val="dk1"/>
                </a:solidFill>
              </a:rPr>
              <a:t>Achievements</a:t>
            </a:r>
            <a:r>
              <a:rPr lang="en-GB" sz="1500">
                <a:solidFill>
                  <a:schemeClr val="dk1"/>
                </a:solidFill>
              </a:rPr>
              <a:t> include:</a:t>
            </a:r>
            <a:endParaRPr sz="1500">
              <a:solidFill>
                <a:schemeClr val="dk1"/>
              </a:solidFill>
            </a:endParaRPr>
          </a:p>
        </p:txBody>
      </p:sp>
      <p:sp>
        <p:nvSpPr>
          <p:cNvPr id="174" name="Google Shape;174;p22"/>
          <p:cNvSpPr txBox="1"/>
          <p:nvPr/>
        </p:nvSpPr>
        <p:spPr>
          <a:xfrm>
            <a:off x="4387425" y="2546850"/>
            <a:ext cx="3758100" cy="2082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GB" sz="1200">
                <a:solidFill>
                  <a:schemeClr val="dk1"/>
                </a:solidFill>
              </a:rPr>
              <a:t>Completed Catacombs Area</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Visited Town Hall</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Completed Library</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Completed Palace</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Completed Forbidden Forest</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Completed Worm Hill</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Completed The Game</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1 </a:t>
            </a:r>
            <a:r>
              <a:rPr lang="en-GB" sz="1200">
                <a:solidFill>
                  <a:schemeClr val="dk1"/>
                </a:solidFill>
              </a:rPr>
              <a:t>Achievement</a:t>
            </a:r>
            <a:r>
              <a:rPr lang="en-GB" sz="1200">
                <a:solidFill>
                  <a:schemeClr val="dk1"/>
                </a:solidFill>
              </a:rPr>
              <a:t> for each ending</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All Endings Complete</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180" name="Google Shape;18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2" name="Google Shape;182;p23"/>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3"/>
          <p:cNvSpPr txBox="1"/>
          <p:nvPr>
            <p:ph type="title"/>
          </p:nvPr>
        </p:nvSpPr>
        <p:spPr>
          <a:xfrm>
            <a:off x="116225" y="114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Global Analytics And Summary Data</a:t>
            </a:r>
            <a:endParaRPr b="1" u="sng"/>
          </a:p>
        </p:txBody>
      </p:sp>
      <p:sp>
        <p:nvSpPr>
          <p:cNvPr id="184" name="Google Shape;184;p23"/>
          <p:cNvSpPr txBox="1"/>
          <p:nvPr/>
        </p:nvSpPr>
        <p:spPr>
          <a:xfrm>
            <a:off x="502375" y="1152475"/>
            <a:ext cx="3669000" cy="11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As </a:t>
            </a:r>
            <a:r>
              <a:rPr lang="en-GB" sz="1500">
                <a:solidFill>
                  <a:schemeClr val="dk1"/>
                </a:solidFill>
              </a:rPr>
              <a:t>mentioned</a:t>
            </a:r>
            <a:r>
              <a:rPr lang="en-GB" sz="1500">
                <a:solidFill>
                  <a:schemeClr val="dk1"/>
                </a:solidFill>
              </a:rPr>
              <a:t> on the Achievements Page there is data provided as to the percentage of players that have achieved each of the </a:t>
            </a:r>
            <a:r>
              <a:rPr lang="en-GB" sz="1500">
                <a:solidFill>
                  <a:schemeClr val="dk1"/>
                </a:solidFill>
              </a:rPr>
              <a:t>achievements</a:t>
            </a:r>
            <a:endParaRPr sz="1500">
              <a:solidFill>
                <a:schemeClr val="dk1"/>
              </a:solidFill>
            </a:endParaRPr>
          </a:p>
        </p:txBody>
      </p:sp>
      <p:pic>
        <p:nvPicPr>
          <p:cNvPr id="185" name="Google Shape;185;p23"/>
          <p:cNvPicPr preferRelativeResize="0"/>
          <p:nvPr/>
        </p:nvPicPr>
        <p:blipFill>
          <a:blip r:embed="rId4">
            <a:alphaModFix/>
          </a:blip>
          <a:stretch>
            <a:fillRect/>
          </a:stretch>
        </p:blipFill>
        <p:spPr>
          <a:xfrm>
            <a:off x="4794426" y="1152463"/>
            <a:ext cx="2687651" cy="3044875"/>
          </a:xfrm>
          <a:prstGeom prst="rect">
            <a:avLst/>
          </a:prstGeom>
          <a:solidFill>
            <a:srgbClr val="EECA99">
              <a:alpha val="75000"/>
            </a:srgbClr>
          </a:solidFill>
          <a:ln cap="flat" cmpd="sng" w="9525">
            <a:solidFill>
              <a:srgbClr val="524537"/>
            </a:solidFill>
            <a:prstDash val="solid"/>
            <a:round/>
            <a:headEnd len="sm" w="sm" type="none"/>
            <a:tailEnd len="sm" w="sm" type="none"/>
          </a:ln>
        </p:spPr>
      </p:pic>
      <p:sp>
        <p:nvSpPr>
          <p:cNvPr id="186" name="Google Shape;186;p23"/>
          <p:cNvSpPr txBox="1"/>
          <p:nvPr/>
        </p:nvSpPr>
        <p:spPr>
          <a:xfrm>
            <a:off x="502375" y="2627525"/>
            <a:ext cx="3669000" cy="11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In addition there is also </a:t>
            </a:r>
            <a:r>
              <a:rPr lang="en-GB" sz="1500">
                <a:solidFill>
                  <a:schemeClr val="dk1"/>
                </a:solidFill>
              </a:rPr>
              <a:t>another</a:t>
            </a:r>
            <a:r>
              <a:rPr lang="en-GB" sz="1500">
                <a:solidFill>
                  <a:schemeClr val="dk1"/>
                </a:solidFill>
              </a:rPr>
              <a:t> </a:t>
            </a:r>
            <a:r>
              <a:rPr lang="en-GB" sz="1500">
                <a:solidFill>
                  <a:schemeClr val="dk1"/>
                </a:solidFill>
              </a:rPr>
              <a:t>Global Analytics</a:t>
            </a:r>
            <a:r>
              <a:rPr lang="en-GB" sz="1500">
                <a:solidFill>
                  <a:schemeClr val="dk1"/>
                </a:solidFill>
              </a:rPr>
              <a:t> page that provides more play based statistics.</a:t>
            </a:r>
            <a:endParaRPr sz="1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192" name="Google Shape;19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24"/>
          <p:cNvSpPr/>
          <p:nvPr/>
        </p:nvSpPr>
        <p:spPr>
          <a:xfrm>
            <a:off x="250650" y="844900"/>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4"/>
          <p:cNvSpPr txBox="1"/>
          <p:nvPr>
            <p:ph type="title"/>
          </p:nvPr>
        </p:nvSpPr>
        <p:spPr>
          <a:xfrm>
            <a:off x="116225" y="114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Player Logs And Performance Management</a:t>
            </a:r>
            <a:endParaRPr b="1" u="sng"/>
          </a:p>
        </p:txBody>
      </p:sp>
      <p:sp>
        <p:nvSpPr>
          <p:cNvPr id="196" name="Google Shape;196;p24"/>
          <p:cNvSpPr txBox="1"/>
          <p:nvPr/>
        </p:nvSpPr>
        <p:spPr>
          <a:xfrm>
            <a:off x="502375" y="1152475"/>
            <a:ext cx="36690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These are all of the stats provided on the Global Analytics page:</a:t>
            </a:r>
            <a:endParaRPr sz="1500">
              <a:solidFill>
                <a:schemeClr val="dk1"/>
              </a:solidFill>
            </a:endParaRPr>
          </a:p>
        </p:txBody>
      </p:sp>
      <p:sp>
        <p:nvSpPr>
          <p:cNvPr id="197" name="Google Shape;197;p24"/>
          <p:cNvSpPr txBox="1"/>
          <p:nvPr/>
        </p:nvSpPr>
        <p:spPr>
          <a:xfrm>
            <a:off x="502375" y="1780475"/>
            <a:ext cx="3758100" cy="2909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GB" sz="1200">
                <a:solidFill>
                  <a:schemeClr val="dk1"/>
                </a:solidFill>
              </a:rPr>
              <a:t>Total Users</a:t>
            </a:r>
            <a:endParaRPr sz="1200">
              <a:solidFill>
                <a:schemeClr val="dk1"/>
              </a:solidFill>
            </a:endParaRPr>
          </a:p>
          <a:p>
            <a:pPr indent="-304800" lvl="0" marL="457200" marR="139700" rtl="0" algn="l">
              <a:lnSpc>
                <a:spcPct val="115000"/>
              </a:lnSpc>
              <a:spcBef>
                <a:spcPts val="0"/>
              </a:spcBef>
              <a:spcAft>
                <a:spcPts val="0"/>
              </a:spcAft>
              <a:buClr>
                <a:schemeClr val="dk1"/>
              </a:buClr>
              <a:buSzPts val="1200"/>
              <a:buChar char="●"/>
            </a:pPr>
            <a:r>
              <a:rPr lang="en-GB" sz="1200">
                <a:solidFill>
                  <a:schemeClr val="dk1"/>
                </a:solidFill>
              </a:rPr>
              <a:t>Total</a:t>
            </a:r>
            <a:r>
              <a:rPr lang="en-GB" sz="1650">
                <a:solidFill>
                  <a:srgbClr val="FFFFFF"/>
                </a:solidFill>
              </a:rPr>
              <a:t> </a:t>
            </a:r>
            <a:r>
              <a:rPr lang="en-GB" sz="1200">
                <a:solidFill>
                  <a:schemeClr val="dk1"/>
                </a:solidFill>
              </a:rPr>
              <a:t>Users</a:t>
            </a:r>
            <a:endParaRPr sz="1200">
              <a:solidFill>
                <a:schemeClr val="dk1"/>
              </a:solidFill>
            </a:endParaRPr>
          </a:p>
          <a:p>
            <a:pPr indent="-304800" lvl="0" marL="457200" marR="139700" rtl="0" algn="l">
              <a:lnSpc>
                <a:spcPct val="115000"/>
              </a:lnSpc>
              <a:spcBef>
                <a:spcPts val="0"/>
              </a:spcBef>
              <a:spcAft>
                <a:spcPts val="0"/>
              </a:spcAft>
              <a:buClr>
                <a:schemeClr val="dk1"/>
              </a:buClr>
              <a:buSzPts val="1200"/>
              <a:buChar char="●"/>
            </a:pPr>
            <a:r>
              <a:rPr lang="en-GB" sz="1200">
                <a:solidFill>
                  <a:schemeClr val="dk1"/>
                </a:solidFill>
              </a:rPr>
              <a:t>Average Characters Per User</a:t>
            </a:r>
            <a:endParaRPr sz="1200">
              <a:solidFill>
                <a:schemeClr val="dk1"/>
              </a:solidFill>
            </a:endParaRPr>
          </a:p>
          <a:p>
            <a:pPr indent="-304800" lvl="0" marL="457200" marR="139700" rtl="0" algn="l">
              <a:lnSpc>
                <a:spcPct val="115000"/>
              </a:lnSpc>
              <a:spcBef>
                <a:spcPts val="0"/>
              </a:spcBef>
              <a:spcAft>
                <a:spcPts val="0"/>
              </a:spcAft>
              <a:buClr>
                <a:schemeClr val="dk1"/>
              </a:buClr>
              <a:buSzPts val="1200"/>
              <a:buChar char="●"/>
            </a:pPr>
            <a:r>
              <a:rPr lang="en-GB" sz="1200">
                <a:solidFill>
                  <a:schemeClr val="dk1"/>
                </a:solidFill>
              </a:rPr>
              <a:t>Average Deaths Per User</a:t>
            </a:r>
            <a:endParaRPr sz="1200">
              <a:solidFill>
                <a:schemeClr val="dk1"/>
              </a:solidFill>
            </a:endParaRPr>
          </a:p>
          <a:p>
            <a:pPr indent="-304800" lvl="0" marL="457200" marR="139700" rtl="0" algn="l">
              <a:lnSpc>
                <a:spcPct val="115000"/>
              </a:lnSpc>
              <a:spcBef>
                <a:spcPts val="0"/>
              </a:spcBef>
              <a:spcAft>
                <a:spcPts val="0"/>
              </a:spcAft>
              <a:buClr>
                <a:schemeClr val="dk1"/>
              </a:buClr>
              <a:buSzPts val="1200"/>
              <a:buChar char="●"/>
            </a:pPr>
            <a:r>
              <a:rPr lang="en-GB" sz="1200">
                <a:solidFill>
                  <a:schemeClr val="dk1"/>
                </a:solidFill>
              </a:rPr>
              <a:t>Average Completions Per User</a:t>
            </a:r>
            <a:endParaRPr sz="1200">
              <a:solidFill>
                <a:schemeClr val="dk1"/>
              </a:solidFill>
            </a:endParaRPr>
          </a:p>
          <a:p>
            <a:pPr indent="-304800" lvl="0" marL="457200" marR="139700" rtl="0" algn="l">
              <a:lnSpc>
                <a:spcPct val="115000"/>
              </a:lnSpc>
              <a:spcBef>
                <a:spcPts val="0"/>
              </a:spcBef>
              <a:spcAft>
                <a:spcPts val="0"/>
              </a:spcAft>
              <a:buClr>
                <a:schemeClr val="dk1"/>
              </a:buClr>
              <a:buSzPts val="1200"/>
              <a:buChar char="●"/>
            </a:pPr>
            <a:r>
              <a:rPr lang="en-GB" sz="1200">
                <a:solidFill>
                  <a:schemeClr val="dk1"/>
                </a:solidFill>
              </a:rPr>
              <a:t>Average Total Play Time</a:t>
            </a:r>
            <a:endParaRPr sz="1200">
              <a:solidFill>
                <a:schemeClr val="dk1"/>
              </a:solidFill>
            </a:endParaRPr>
          </a:p>
          <a:p>
            <a:pPr indent="-304800" lvl="0" marL="457200" marR="139700" rtl="0" algn="l">
              <a:lnSpc>
                <a:spcPct val="115000"/>
              </a:lnSpc>
              <a:spcBef>
                <a:spcPts val="0"/>
              </a:spcBef>
              <a:spcAft>
                <a:spcPts val="0"/>
              </a:spcAft>
              <a:buClr>
                <a:schemeClr val="dk1"/>
              </a:buClr>
              <a:buSzPts val="1200"/>
              <a:buChar char="●"/>
            </a:pPr>
            <a:r>
              <a:rPr lang="en-GB" sz="1200">
                <a:solidFill>
                  <a:schemeClr val="dk1"/>
                </a:solidFill>
              </a:rPr>
              <a:t>Average Play Time For Successful Characters</a:t>
            </a:r>
            <a:endParaRPr sz="1200">
              <a:solidFill>
                <a:schemeClr val="dk1"/>
              </a:solidFill>
            </a:endParaRPr>
          </a:p>
          <a:p>
            <a:pPr indent="-304800" lvl="0" marL="457200" marR="139700" rtl="0" algn="l">
              <a:lnSpc>
                <a:spcPct val="115000"/>
              </a:lnSpc>
              <a:spcBef>
                <a:spcPts val="0"/>
              </a:spcBef>
              <a:spcAft>
                <a:spcPts val="0"/>
              </a:spcAft>
              <a:buClr>
                <a:schemeClr val="dk1"/>
              </a:buClr>
              <a:buSzPts val="1200"/>
              <a:buChar char="●"/>
            </a:pPr>
            <a:r>
              <a:rPr lang="en-GB" sz="1200">
                <a:solidFill>
                  <a:schemeClr val="dk1"/>
                </a:solidFill>
              </a:rPr>
              <a:t>Average Play Time For Death</a:t>
            </a:r>
            <a:endParaRPr sz="1200">
              <a:solidFill>
                <a:schemeClr val="dk1"/>
              </a:solidFill>
            </a:endParaRPr>
          </a:p>
          <a:p>
            <a:pPr indent="-304800" lvl="0" marL="457200" marR="139700" rtl="0" algn="l">
              <a:lnSpc>
                <a:spcPct val="115000"/>
              </a:lnSpc>
              <a:spcBef>
                <a:spcPts val="0"/>
              </a:spcBef>
              <a:spcAft>
                <a:spcPts val="0"/>
              </a:spcAft>
              <a:buClr>
                <a:schemeClr val="dk1"/>
              </a:buClr>
              <a:buSzPts val="1200"/>
              <a:buChar char="●"/>
            </a:pPr>
            <a:r>
              <a:rPr lang="en-GB" sz="1200">
                <a:solidFill>
                  <a:schemeClr val="dk1"/>
                </a:solidFill>
              </a:rPr>
              <a:t>Most Collected Item</a:t>
            </a:r>
            <a:endParaRPr sz="1200">
              <a:solidFill>
                <a:schemeClr val="dk1"/>
              </a:solidFill>
            </a:endParaRPr>
          </a:p>
          <a:p>
            <a:pPr indent="-304800" lvl="0" marL="457200" marR="139700" rtl="0" algn="l">
              <a:lnSpc>
                <a:spcPct val="115000"/>
              </a:lnSpc>
              <a:spcBef>
                <a:spcPts val="0"/>
              </a:spcBef>
              <a:spcAft>
                <a:spcPts val="0"/>
              </a:spcAft>
              <a:buClr>
                <a:schemeClr val="dk1"/>
              </a:buClr>
              <a:buSzPts val="1200"/>
              <a:buChar char="●"/>
            </a:pPr>
            <a:r>
              <a:rPr lang="en-GB" sz="1200">
                <a:solidFill>
                  <a:schemeClr val="dk1"/>
                </a:solidFill>
              </a:rPr>
              <a:t>Most Used Item</a:t>
            </a:r>
            <a:endParaRPr sz="1200">
              <a:solidFill>
                <a:schemeClr val="dk1"/>
              </a:solidFill>
            </a:endParaRPr>
          </a:p>
        </p:txBody>
      </p:sp>
      <p:pic>
        <p:nvPicPr>
          <p:cNvPr id="198" name="Google Shape;198;p24"/>
          <p:cNvPicPr preferRelativeResize="0"/>
          <p:nvPr/>
        </p:nvPicPr>
        <p:blipFill>
          <a:blip r:embed="rId4">
            <a:alphaModFix/>
          </a:blip>
          <a:stretch>
            <a:fillRect/>
          </a:stretch>
        </p:blipFill>
        <p:spPr>
          <a:xfrm>
            <a:off x="5080775" y="919700"/>
            <a:ext cx="3015598" cy="3416401"/>
          </a:xfrm>
          <a:prstGeom prst="rect">
            <a:avLst/>
          </a:prstGeom>
          <a:solidFill>
            <a:srgbClr val="EECA99">
              <a:alpha val="75000"/>
            </a:srgbClr>
          </a:solidFill>
          <a:ln cap="flat" cmpd="sng" w="9525">
            <a:solidFill>
              <a:srgbClr val="524537"/>
            </a:solidFill>
            <a:prstDash val="solid"/>
            <a:round/>
            <a:headEnd len="sm" w="sm" type="none"/>
            <a:tailEnd len="sm" w="sm" type="none"/>
          </a:ln>
        </p:spPr>
      </p:pic>
      <p:sp>
        <p:nvSpPr>
          <p:cNvPr id="199" name="Google Shape;199;p24"/>
          <p:cNvSpPr txBox="1"/>
          <p:nvPr>
            <p:ph idx="1" type="body"/>
          </p:nvPr>
        </p:nvSpPr>
        <p:spPr>
          <a:xfrm>
            <a:off x="5603213" y="4390775"/>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Global Analytics Page</a:t>
            </a:r>
            <a:endParaRPr b="1"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205" name="Google Shape;20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7" name="Google Shape;207;p25"/>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5"/>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Accessibility features</a:t>
            </a:r>
            <a:endParaRPr b="1" u="sng"/>
          </a:p>
        </p:txBody>
      </p:sp>
      <p:sp>
        <p:nvSpPr>
          <p:cNvPr id="209" name="Google Shape;209;p25"/>
          <p:cNvSpPr txBox="1"/>
          <p:nvPr/>
        </p:nvSpPr>
        <p:spPr>
          <a:xfrm>
            <a:off x="509225" y="3088725"/>
            <a:ext cx="4244100" cy="14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Within the settings screen, the user is also able to change a number of things within the system to make the experience the best it can be. When the user selects their settings and </a:t>
            </a:r>
            <a:r>
              <a:rPr lang="en-GB" sz="1500">
                <a:solidFill>
                  <a:schemeClr val="dk1"/>
                </a:solidFill>
              </a:rPr>
              <a:t>saves them, they are saved into the settings database alongside their username to be loaded again.</a:t>
            </a:r>
            <a:endParaRPr sz="1500">
              <a:solidFill>
                <a:schemeClr val="dk1"/>
              </a:solidFill>
            </a:endParaRPr>
          </a:p>
        </p:txBody>
      </p:sp>
      <p:pic>
        <p:nvPicPr>
          <p:cNvPr id="210" name="Google Shape;210;p25"/>
          <p:cNvPicPr preferRelativeResize="0"/>
          <p:nvPr/>
        </p:nvPicPr>
        <p:blipFill>
          <a:blip r:embed="rId4">
            <a:alphaModFix/>
          </a:blip>
          <a:stretch>
            <a:fillRect/>
          </a:stretch>
        </p:blipFill>
        <p:spPr>
          <a:xfrm>
            <a:off x="1086674" y="1000850"/>
            <a:ext cx="3089203" cy="1864800"/>
          </a:xfrm>
          <a:prstGeom prst="rect">
            <a:avLst/>
          </a:prstGeom>
          <a:solidFill>
            <a:srgbClr val="EECA99">
              <a:alpha val="75000"/>
            </a:srgbClr>
          </a:solidFill>
          <a:ln cap="flat" cmpd="sng" w="9525">
            <a:solidFill>
              <a:srgbClr val="524537"/>
            </a:solidFill>
            <a:prstDash val="solid"/>
            <a:round/>
            <a:headEnd len="sm" w="sm" type="none"/>
            <a:tailEnd len="sm" w="sm" type="none"/>
          </a:ln>
        </p:spPr>
      </p:pic>
      <p:sp>
        <p:nvSpPr>
          <p:cNvPr id="211" name="Google Shape;211;p25"/>
          <p:cNvSpPr txBox="1"/>
          <p:nvPr>
            <p:ph idx="1" type="body"/>
          </p:nvPr>
        </p:nvSpPr>
        <p:spPr>
          <a:xfrm>
            <a:off x="1645913" y="2865638"/>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Settings sc</a:t>
            </a:r>
            <a:r>
              <a:rPr b="1" lang="en-GB" sz="1600">
                <a:solidFill>
                  <a:schemeClr val="dk1"/>
                </a:solidFill>
              </a:rPr>
              <a:t>r</a:t>
            </a:r>
            <a:r>
              <a:rPr b="1" lang="en-GB" sz="1600">
                <a:solidFill>
                  <a:schemeClr val="dk1"/>
                </a:solidFill>
              </a:rPr>
              <a:t>een</a:t>
            </a:r>
            <a:endParaRPr b="1" sz="1600">
              <a:solidFill>
                <a:schemeClr val="dk1"/>
              </a:solidFill>
            </a:endParaRPr>
          </a:p>
        </p:txBody>
      </p:sp>
      <p:cxnSp>
        <p:nvCxnSpPr>
          <p:cNvPr id="212" name="Google Shape;212;p25"/>
          <p:cNvCxnSpPr/>
          <p:nvPr/>
        </p:nvCxnSpPr>
        <p:spPr>
          <a:xfrm>
            <a:off x="4892000" y="1101625"/>
            <a:ext cx="12000" cy="3518100"/>
          </a:xfrm>
          <a:prstGeom prst="straightConnector1">
            <a:avLst/>
          </a:prstGeom>
          <a:noFill/>
          <a:ln cap="flat" cmpd="sng" w="38100">
            <a:solidFill>
              <a:schemeClr val="dk1"/>
            </a:solidFill>
            <a:prstDash val="solid"/>
            <a:round/>
            <a:headEnd len="med" w="med" type="none"/>
            <a:tailEnd len="med" w="med" type="none"/>
          </a:ln>
        </p:spPr>
      </p:cxnSp>
      <p:sp>
        <p:nvSpPr>
          <p:cNvPr id="213" name="Google Shape;213;p25"/>
          <p:cNvSpPr txBox="1"/>
          <p:nvPr/>
        </p:nvSpPr>
        <p:spPr>
          <a:xfrm>
            <a:off x="5001775" y="1100925"/>
            <a:ext cx="3437400" cy="15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At the </a:t>
            </a:r>
            <a:r>
              <a:rPr lang="en-GB" sz="1500">
                <a:solidFill>
                  <a:schemeClr val="dk1"/>
                </a:solidFill>
              </a:rPr>
              <a:t>beginning</a:t>
            </a:r>
            <a:r>
              <a:rPr lang="en-GB" sz="1500">
                <a:solidFill>
                  <a:schemeClr val="dk1"/>
                </a:solidFill>
              </a:rPr>
              <a:t> of development, the colour scheme was selected in order to only utilize colours which are viewable by all types of colour </a:t>
            </a:r>
            <a:r>
              <a:rPr lang="en-GB" sz="1500">
                <a:solidFill>
                  <a:schemeClr val="dk1"/>
                </a:solidFill>
              </a:rPr>
              <a:t>blindness in our UI elements. These colours (shown below), all allow users of all abilities to be able to use our system easily.</a:t>
            </a:r>
            <a:endParaRPr sz="1500">
              <a:solidFill>
                <a:schemeClr val="dk1"/>
              </a:solidFill>
            </a:endParaRPr>
          </a:p>
        </p:txBody>
      </p:sp>
      <p:pic>
        <p:nvPicPr>
          <p:cNvPr id="214" name="Google Shape;214;p25"/>
          <p:cNvPicPr preferRelativeResize="0"/>
          <p:nvPr/>
        </p:nvPicPr>
        <p:blipFill>
          <a:blip r:embed="rId5">
            <a:alphaModFix/>
          </a:blip>
          <a:stretch>
            <a:fillRect/>
          </a:stretch>
        </p:blipFill>
        <p:spPr>
          <a:xfrm>
            <a:off x="5099600" y="3192275"/>
            <a:ext cx="3556300" cy="1056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220" name="Google Shape;220;p26"/>
          <p:cNvSpPr txBox="1"/>
          <p:nvPr>
            <p:ph idx="1" type="body"/>
          </p:nvPr>
        </p:nvSpPr>
        <p:spPr>
          <a:xfrm>
            <a:off x="56265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2" name="Google Shape;222;p26"/>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6"/>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Accessibility features - Text Size</a:t>
            </a:r>
            <a:endParaRPr b="1" u="sng"/>
          </a:p>
        </p:txBody>
      </p:sp>
      <p:sp>
        <p:nvSpPr>
          <p:cNvPr id="224" name="Google Shape;224;p26"/>
          <p:cNvSpPr txBox="1"/>
          <p:nvPr/>
        </p:nvSpPr>
        <p:spPr>
          <a:xfrm>
            <a:off x="3861475" y="1100925"/>
            <a:ext cx="4846500" cy="15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Within the settings screen, the user is also able to change the size of the text which the system displays, this gives those with less ample vision the </a:t>
            </a:r>
            <a:r>
              <a:rPr lang="en-GB" sz="1500">
                <a:solidFill>
                  <a:schemeClr val="dk1"/>
                </a:solidFill>
              </a:rPr>
              <a:t>opportunity</a:t>
            </a:r>
            <a:r>
              <a:rPr lang="en-GB" sz="1500">
                <a:solidFill>
                  <a:schemeClr val="dk1"/>
                </a:solidFill>
              </a:rPr>
              <a:t> to have an easier time playing our game. This is saved out to the database, stored in the settings table alongside.</a:t>
            </a:r>
            <a:endParaRPr sz="1500">
              <a:solidFill>
                <a:schemeClr val="dk1"/>
              </a:solidFill>
            </a:endParaRPr>
          </a:p>
        </p:txBody>
      </p:sp>
      <p:sp>
        <p:nvSpPr>
          <p:cNvPr id="225" name="Google Shape;225;p26"/>
          <p:cNvSpPr txBox="1"/>
          <p:nvPr>
            <p:ph idx="1" type="body"/>
          </p:nvPr>
        </p:nvSpPr>
        <p:spPr>
          <a:xfrm>
            <a:off x="1056650" y="3294763"/>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Text Size Selector</a:t>
            </a:r>
            <a:endParaRPr b="1" sz="1600">
              <a:solidFill>
                <a:schemeClr val="dk1"/>
              </a:solidFill>
            </a:endParaRPr>
          </a:p>
        </p:txBody>
      </p:sp>
      <p:cxnSp>
        <p:nvCxnSpPr>
          <p:cNvPr id="226" name="Google Shape;226;p26"/>
          <p:cNvCxnSpPr/>
          <p:nvPr/>
        </p:nvCxnSpPr>
        <p:spPr>
          <a:xfrm>
            <a:off x="3784200" y="1017725"/>
            <a:ext cx="12000" cy="3518100"/>
          </a:xfrm>
          <a:prstGeom prst="straightConnector1">
            <a:avLst/>
          </a:prstGeom>
          <a:noFill/>
          <a:ln cap="flat" cmpd="sng" w="38100">
            <a:solidFill>
              <a:schemeClr val="dk1"/>
            </a:solidFill>
            <a:prstDash val="solid"/>
            <a:round/>
            <a:headEnd len="med" w="med" type="none"/>
            <a:tailEnd len="med" w="med" type="none"/>
          </a:ln>
        </p:spPr>
      </p:cxnSp>
      <p:pic>
        <p:nvPicPr>
          <p:cNvPr id="227" name="Google Shape;227;p26"/>
          <p:cNvPicPr preferRelativeResize="0"/>
          <p:nvPr/>
        </p:nvPicPr>
        <p:blipFill>
          <a:blip r:embed="rId4">
            <a:alphaModFix/>
          </a:blip>
          <a:stretch>
            <a:fillRect/>
          </a:stretch>
        </p:blipFill>
        <p:spPr>
          <a:xfrm>
            <a:off x="4232975" y="3008650"/>
            <a:ext cx="879325" cy="1356800"/>
          </a:xfrm>
          <a:prstGeom prst="rect">
            <a:avLst/>
          </a:prstGeom>
          <a:noFill/>
          <a:ln>
            <a:noFill/>
          </a:ln>
        </p:spPr>
      </p:pic>
      <p:pic>
        <p:nvPicPr>
          <p:cNvPr id="228" name="Google Shape;228;p26"/>
          <p:cNvPicPr preferRelativeResize="0"/>
          <p:nvPr/>
        </p:nvPicPr>
        <p:blipFill>
          <a:blip r:embed="rId5">
            <a:alphaModFix/>
          </a:blip>
          <a:stretch>
            <a:fillRect/>
          </a:stretch>
        </p:blipFill>
        <p:spPr>
          <a:xfrm>
            <a:off x="5298125" y="2795350"/>
            <a:ext cx="1094502" cy="1570100"/>
          </a:xfrm>
          <a:prstGeom prst="rect">
            <a:avLst/>
          </a:prstGeom>
          <a:noFill/>
          <a:ln>
            <a:noFill/>
          </a:ln>
        </p:spPr>
      </p:pic>
      <p:pic>
        <p:nvPicPr>
          <p:cNvPr id="229" name="Google Shape;229;p26"/>
          <p:cNvPicPr preferRelativeResize="0"/>
          <p:nvPr/>
        </p:nvPicPr>
        <p:blipFill>
          <a:blip r:embed="rId6">
            <a:alphaModFix/>
          </a:blip>
          <a:stretch>
            <a:fillRect/>
          </a:stretch>
        </p:blipFill>
        <p:spPr>
          <a:xfrm>
            <a:off x="6578450" y="2544975"/>
            <a:ext cx="1403425" cy="1820475"/>
          </a:xfrm>
          <a:prstGeom prst="rect">
            <a:avLst/>
          </a:prstGeom>
          <a:noFill/>
          <a:ln>
            <a:noFill/>
          </a:ln>
        </p:spPr>
      </p:pic>
      <p:pic>
        <p:nvPicPr>
          <p:cNvPr id="230" name="Google Shape;230;p26"/>
          <p:cNvPicPr preferRelativeResize="0"/>
          <p:nvPr/>
        </p:nvPicPr>
        <p:blipFill>
          <a:blip r:embed="rId7">
            <a:alphaModFix/>
          </a:blip>
          <a:stretch>
            <a:fillRect/>
          </a:stretch>
        </p:blipFill>
        <p:spPr>
          <a:xfrm>
            <a:off x="487975" y="1274795"/>
            <a:ext cx="3081952" cy="572700"/>
          </a:xfrm>
          <a:prstGeom prst="rect">
            <a:avLst/>
          </a:prstGeom>
          <a:noFill/>
          <a:ln>
            <a:noFill/>
          </a:ln>
        </p:spPr>
      </p:pic>
      <p:pic>
        <p:nvPicPr>
          <p:cNvPr id="231" name="Google Shape;231;p26"/>
          <p:cNvPicPr preferRelativeResize="0"/>
          <p:nvPr/>
        </p:nvPicPr>
        <p:blipFill>
          <a:blip r:embed="rId8">
            <a:alphaModFix/>
          </a:blip>
          <a:stretch>
            <a:fillRect/>
          </a:stretch>
        </p:blipFill>
        <p:spPr>
          <a:xfrm>
            <a:off x="487971" y="1949421"/>
            <a:ext cx="3108091" cy="572700"/>
          </a:xfrm>
          <a:prstGeom prst="rect">
            <a:avLst/>
          </a:prstGeom>
          <a:noFill/>
          <a:ln>
            <a:noFill/>
          </a:ln>
        </p:spPr>
      </p:pic>
      <p:pic>
        <p:nvPicPr>
          <p:cNvPr id="232" name="Google Shape;232;p26"/>
          <p:cNvPicPr preferRelativeResize="0"/>
          <p:nvPr/>
        </p:nvPicPr>
        <p:blipFill>
          <a:blip r:embed="rId9">
            <a:alphaModFix/>
          </a:blip>
          <a:stretch>
            <a:fillRect/>
          </a:stretch>
        </p:blipFill>
        <p:spPr>
          <a:xfrm>
            <a:off x="487970" y="2624050"/>
            <a:ext cx="3108075" cy="594278"/>
          </a:xfrm>
          <a:prstGeom prst="rect">
            <a:avLst/>
          </a:prstGeom>
          <a:noFill/>
          <a:ln>
            <a:noFill/>
          </a:ln>
        </p:spPr>
      </p:pic>
      <p:sp>
        <p:nvSpPr>
          <p:cNvPr id="233" name="Google Shape;233;p26"/>
          <p:cNvSpPr txBox="1"/>
          <p:nvPr>
            <p:ph idx="1" type="body"/>
          </p:nvPr>
        </p:nvSpPr>
        <p:spPr>
          <a:xfrm>
            <a:off x="4942900" y="4455588"/>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Example of text sizes</a:t>
            </a:r>
            <a:endParaRPr b="1" sz="1600">
              <a:solidFill>
                <a:schemeClr val="dk1"/>
              </a:solidFill>
            </a:endParaRPr>
          </a:p>
        </p:txBody>
      </p:sp>
      <p:sp>
        <p:nvSpPr>
          <p:cNvPr id="234" name="Google Shape;234;p26"/>
          <p:cNvSpPr txBox="1"/>
          <p:nvPr>
            <p:ph idx="1" type="body"/>
          </p:nvPr>
        </p:nvSpPr>
        <p:spPr>
          <a:xfrm>
            <a:off x="4342038" y="4309025"/>
            <a:ext cx="661200" cy="2268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275"/>
              <a:buNone/>
            </a:pPr>
            <a:r>
              <a:rPr lang="en-GB" sz="900">
                <a:solidFill>
                  <a:schemeClr val="dk1"/>
                </a:solidFill>
              </a:rPr>
              <a:t>Small</a:t>
            </a:r>
            <a:endParaRPr sz="900">
              <a:solidFill>
                <a:schemeClr val="dk1"/>
              </a:solidFill>
            </a:endParaRPr>
          </a:p>
        </p:txBody>
      </p:sp>
      <p:sp>
        <p:nvSpPr>
          <p:cNvPr id="235" name="Google Shape;235;p26"/>
          <p:cNvSpPr txBox="1"/>
          <p:nvPr>
            <p:ph idx="1" type="body"/>
          </p:nvPr>
        </p:nvSpPr>
        <p:spPr>
          <a:xfrm>
            <a:off x="5514763" y="4309025"/>
            <a:ext cx="661200" cy="2268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275"/>
              <a:buNone/>
            </a:pPr>
            <a:r>
              <a:rPr lang="en-GB" sz="900">
                <a:solidFill>
                  <a:schemeClr val="dk1"/>
                </a:solidFill>
              </a:rPr>
              <a:t>Medium</a:t>
            </a:r>
            <a:endParaRPr sz="900">
              <a:solidFill>
                <a:schemeClr val="dk1"/>
              </a:solidFill>
            </a:endParaRPr>
          </a:p>
        </p:txBody>
      </p:sp>
      <p:sp>
        <p:nvSpPr>
          <p:cNvPr id="236" name="Google Shape;236;p26"/>
          <p:cNvSpPr txBox="1"/>
          <p:nvPr>
            <p:ph idx="1" type="body"/>
          </p:nvPr>
        </p:nvSpPr>
        <p:spPr>
          <a:xfrm>
            <a:off x="6949550" y="4309025"/>
            <a:ext cx="661200" cy="2268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275"/>
              <a:buNone/>
            </a:pPr>
            <a:r>
              <a:rPr lang="en-GB" sz="900">
                <a:solidFill>
                  <a:schemeClr val="dk1"/>
                </a:solidFill>
              </a:rPr>
              <a:t>Large</a:t>
            </a:r>
            <a:endParaRPr sz="900">
              <a:solidFill>
                <a:schemeClr val="dk1"/>
              </a:solidFill>
            </a:endParaRPr>
          </a:p>
        </p:txBody>
      </p:sp>
      <p:sp>
        <p:nvSpPr>
          <p:cNvPr id="237" name="Google Shape;237;p26"/>
          <p:cNvSpPr txBox="1"/>
          <p:nvPr/>
        </p:nvSpPr>
        <p:spPr>
          <a:xfrm>
            <a:off x="451625" y="3670625"/>
            <a:ext cx="3108000" cy="8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The text size selector is a slidable bar which locks to small, medium or large.</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243" name="Google Shape;24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5" name="Google Shape;245;p27"/>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27"/>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Top Features - Library Book + Select Character Page</a:t>
            </a:r>
            <a:endParaRPr b="1" u="sng"/>
          </a:p>
        </p:txBody>
      </p:sp>
      <p:sp>
        <p:nvSpPr>
          <p:cNvPr id="247" name="Google Shape;247;p27"/>
          <p:cNvSpPr txBox="1"/>
          <p:nvPr/>
        </p:nvSpPr>
        <p:spPr>
          <a:xfrm>
            <a:off x="373850" y="1017725"/>
            <a:ext cx="5432400" cy="16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Within the Library area within the game, the user will encounter the Library Book component, this is one of the more interactive elements in the game, requiring the user to react to output from the game in real time rather than making a calculated decision. This is built within a web component, and the information used to create this on the page is stored within the database, making it easy to create more in the game.</a:t>
            </a:r>
            <a:endParaRPr>
              <a:solidFill>
                <a:schemeClr val="dk1"/>
              </a:solidFill>
            </a:endParaRPr>
          </a:p>
        </p:txBody>
      </p:sp>
      <p:pic>
        <p:nvPicPr>
          <p:cNvPr id="248" name="Google Shape;248;p27"/>
          <p:cNvPicPr preferRelativeResize="0"/>
          <p:nvPr/>
        </p:nvPicPr>
        <p:blipFill>
          <a:blip r:embed="rId4">
            <a:alphaModFix/>
          </a:blip>
          <a:stretch>
            <a:fillRect/>
          </a:stretch>
        </p:blipFill>
        <p:spPr>
          <a:xfrm>
            <a:off x="6010337" y="1049188"/>
            <a:ext cx="2304315" cy="1507038"/>
          </a:xfrm>
          <a:prstGeom prst="rect">
            <a:avLst/>
          </a:prstGeom>
          <a:noFill/>
          <a:ln>
            <a:noFill/>
          </a:ln>
        </p:spPr>
      </p:pic>
      <p:sp>
        <p:nvSpPr>
          <p:cNvPr id="249" name="Google Shape;249;p27"/>
          <p:cNvSpPr txBox="1"/>
          <p:nvPr>
            <p:ph idx="1" type="body"/>
          </p:nvPr>
        </p:nvSpPr>
        <p:spPr>
          <a:xfrm>
            <a:off x="6177138" y="2594000"/>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Library Book Game</a:t>
            </a:r>
            <a:endParaRPr b="1" sz="1600">
              <a:solidFill>
                <a:schemeClr val="dk1"/>
              </a:solidFill>
            </a:endParaRPr>
          </a:p>
        </p:txBody>
      </p:sp>
      <p:cxnSp>
        <p:nvCxnSpPr>
          <p:cNvPr id="250" name="Google Shape;250;p27"/>
          <p:cNvCxnSpPr/>
          <p:nvPr/>
        </p:nvCxnSpPr>
        <p:spPr>
          <a:xfrm flipH="1">
            <a:off x="5785588" y="964663"/>
            <a:ext cx="20700" cy="1676100"/>
          </a:xfrm>
          <a:prstGeom prst="straightConnector1">
            <a:avLst/>
          </a:prstGeom>
          <a:noFill/>
          <a:ln cap="flat" cmpd="sng" w="38100">
            <a:solidFill>
              <a:schemeClr val="dk1"/>
            </a:solidFill>
            <a:prstDash val="solid"/>
            <a:round/>
            <a:headEnd len="med" w="med" type="none"/>
            <a:tailEnd len="med" w="med" type="none"/>
          </a:ln>
        </p:spPr>
      </p:cxnSp>
      <p:pic>
        <p:nvPicPr>
          <p:cNvPr id="251" name="Google Shape;251;p27"/>
          <p:cNvPicPr preferRelativeResize="0"/>
          <p:nvPr/>
        </p:nvPicPr>
        <p:blipFill rotWithShape="1">
          <a:blip r:embed="rId5">
            <a:alphaModFix/>
          </a:blip>
          <a:srcRect b="19627" l="6456" r="6526" t="7080"/>
          <a:stretch/>
        </p:blipFill>
        <p:spPr>
          <a:xfrm>
            <a:off x="456700" y="2756225"/>
            <a:ext cx="2656700" cy="1675767"/>
          </a:xfrm>
          <a:prstGeom prst="rect">
            <a:avLst/>
          </a:prstGeom>
          <a:noFill/>
          <a:ln>
            <a:noFill/>
          </a:ln>
        </p:spPr>
      </p:pic>
      <p:sp>
        <p:nvSpPr>
          <p:cNvPr id="252" name="Google Shape;252;p27"/>
          <p:cNvSpPr txBox="1"/>
          <p:nvPr>
            <p:ph idx="1" type="body"/>
          </p:nvPr>
        </p:nvSpPr>
        <p:spPr>
          <a:xfrm>
            <a:off x="799700" y="4431988"/>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Select Character Page</a:t>
            </a:r>
            <a:endParaRPr b="1" sz="1600">
              <a:solidFill>
                <a:schemeClr val="dk1"/>
              </a:solidFill>
            </a:endParaRPr>
          </a:p>
        </p:txBody>
      </p:sp>
      <p:cxnSp>
        <p:nvCxnSpPr>
          <p:cNvPr id="253" name="Google Shape;253;p27"/>
          <p:cNvCxnSpPr/>
          <p:nvPr/>
        </p:nvCxnSpPr>
        <p:spPr>
          <a:xfrm flipH="1">
            <a:off x="3280363" y="2704325"/>
            <a:ext cx="2700" cy="1974600"/>
          </a:xfrm>
          <a:prstGeom prst="straightConnector1">
            <a:avLst/>
          </a:prstGeom>
          <a:noFill/>
          <a:ln cap="flat" cmpd="sng" w="38100">
            <a:solidFill>
              <a:schemeClr val="dk1"/>
            </a:solidFill>
            <a:prstDash val="solid"/>
            <a:round/>
            <a:headEnd len="med" w="med" type="none"/>
            <a:tailEnd len="med" w="med" type="none"/>
          </a:ln>
        </p:spPr>
      </p:cxnSp>
      <p:sp>
        <p:nvSpPr>
          <p:cNvPr id="254" name="Google Shape;254;p27"/>
          <p:cNvSpPr txBox="1"/>
          <p:nvPr/>
        </p:nvSpPr>
        <p:spPr>
          <a:xfrm>
            <a:off x="3356575" y="2750813"/>
            <a:ext cx="5207700" cy="16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Whenever the user is selecting a character, they can view the percentage of the game they have beaten on that character. Similarly, if the user clicks on the “...” on that character, they can view a range of statistics about that player, such as all the items they collected as that character, amount of time played as that character and time taken to complete the game. Likewise, if the character has died, their option on this menu will display as red, and cannot be selected, as shown on the left.</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260" name="Google Shape;26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1" name="Google Shape;261;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2" name="Google Shape;262;p28"/>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28"/>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Top Features - Library Book + Select Character Page</a:t>
            </a:r>
            <a:endParaRPr b="1" u="sng"/>
          </a:p>
        </p:txBody>
      </p:sp>
      <p:sp>
        <p:nvSpPr>
          <p:cNvPr id="264" name="Google Shape;264;p28"/>
          <p:cNvSpPr txBox="1"/>
          <p:nvPr/>
        </p:nvSpPr>
        <p:spPr>
          <a:xfrm>
            <a:off x="373850" y="1017725"/>
            <a:ext cx="5432400" cy="16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Within the dirt mound section of the game, you are presented with a card game, where you are shown all of the cards for a moment, before they are all covered over and you must select a group of three, if the group of three you select are all of the same type of card, you will progress in the dungeon, otherwise, you will die.</a:t>
            </a:r>
            <a:endParaRPr>
              <a:solidFill>
                <a:schemeClr val="dk1"/>
              </a:solidFill>
            </a:endParaRPr>
          </a:p>
        </p:txBody>
      </p:sp>
      <p:sp>
        <p:nvSpPr>
          <p:cNvPr id="265" name="Google Shape;265;p28"/>
          <p:cNvSpPr txBox="1"/>
          <p:nvPr>
            <p:ph idx="1" type="body"/>
          </p:nvPr>
        </p:nvSpPr>
        <p:spPr>
          <a:xfrm>
            <a:off x="5931525" y="2497775"/>
            <a:ext cx="1272600" cy="299400"/>
          </a:xfrm>
          <a:prstGeom prst="rect">
            <a:avLst/>
          </a:prstGeom>
        </p:spPr>
        <p:txBody>
          <a:bodyPr anchorCtr="0" anchor="t" bIns="91425" lIns="91425" spcFirstLastPara="1" rIns="91425" wrap="square" tIns="91425">
            <a:normAutofit fontScale="47500"/>
          </a:bodyPr>
          <a:lstStyle/>
          <a:p>
            <a:pPr indent="0" lvl="0" marL="0" rtl="0" algn="ctr">
              <a:lnSpc>
                <a:spcPct val="95000"/>
              </a:lnSpc>
              <a:spcBef>
                <a:spcPts val="0"/>
              </a:spcBef>
              <a:spcAft>
                <a:spcPts val="1200"/>
              </a:spcAft>
              <a:buNone/>
            </a:pPr>
            <a:r>
              <a:rPr b="1" lang="en-GB" sz="1600">
                <a:solidFill>
                  <a:schemeClr val="dk1"/>
                </a:solidFill>
              </a:rPr>
              <a:t>Card Game Revealed</a:t>
            </a:r>
            <a:endParaRPr b="1" sz="1600">
              <a:solidFill>
                <a:schemeClr val="dk1"/>
              </a:solidFill>
            </a:endParaRPr>
          </a:p>
        </p:txBody>
      </p:sp>
      <p:cxnSp>
        <p:nvCxnSpPr>
          <p:cNvPr id="266" name="Google Shape;266;p28"/>
          <p:cNvCxnSpPr/>
          <p:nvPr/>
        </p:nvCxnSpPr>
        <p:spPr>
          <a:xfrm flipH="1">
            <a:off x="5789788" y="964663"/>
            <a:ext cx="16500" cy="1769100"/>
          </a:xfrm>
          <a:prstGeom prst="straightConnector1">
            <a:avLst/>
          </a:prstGeom>
          <a:noFill/>
          <a:ln cap="flat" cmpd="sng" w="38100">
            <a:solidFill>
              <a:schemeClr val="dk1"/>
            </a:solidFill>
            <a:prstDash val="solid"/>
            <a:round/>
            <a:headEnd len="med" w="med" type="none"/>
            <a:tailEnd len="med" w="med" type="none"/>
          </a:ln>
        </p:spPr>
      </p:cxnSp>
      <p:sp>
        <p:nvSpPr>
          <p:cNvPr id="267" name="Google Shape;267;p28"/>
          <p:cNvSpPr txBox="1"/>
          <p:nvPr>
            <p:ph idx="1" type="body"/>
          </p:nvPr>
        </p:nvSpPr>
        <p:spPr>
          <a:xfrm>
            <a:off x="799700" y="4431988"/>
            <a:ext cx="1970700" cy="299400"/>
          </a:xfrm>
          <a:prstGeom prst="rect">
            <a:avLst/>
          </a:prstGeom>
        </p:spPr>
        <p:txBody>
          <a:bodyPr anchorCtr="0" anchor="t" bIns="91425" lIns="91425" spcFirstLastPara="1" rIns="91425" wrap="square" tIns="91425">
            <a:normAutofit fontScale="55000" lnSpcReduction="10000"/>
          </a:bodyPr>
          <a:lstStyle/>
          <a:p>
            <a:pPr indent="0" lvl="0" marL="0" rtl="0" algn="ctr">
              <a:lnSpc>
                <a:spcPct val="95000"/>
              </a:lnSpc>
              <a:spcBef>
                <a:spcPts val="0"/>
              </a:spcBef>
              <a:spcAft>
                <a:spcPts val="1200"/>
              </a:spcAft>
              <a:buNone/>
            </a:pPr>
            <a:r>
              <a:rPr b="1" lang="en-GB" sz="1600">
                <a:solidFill>
                  <a:schemeClr val="dk1"/>
                </a:solidFill>
              </a:rPr>
              <a:t>Drag Drop Minigame Component</a:t>
            </a:r>
            <a:endParaRPr b="1" sz="1600">
              <a:solidFill>
                <a:schemeClr val="dk1"/>
              </a:solidFill>
            </a:endParaRPr>
          </a:p>
        </p:txBody>
      </p:sp>
      <p:cxnSp>
        <p:nvCxnSpPr>
          <p:cNvPr id="268" name="Google Shape;268;p28"/>
          <p:cNvCxnSpPr/>
          <p:nvPr/>
        </p:nvCxnSpPr>
        <p:spPr>
          <a:xfrm flipH="1">
            <a:off x="3629113" y="2704325"/>
            <a:ext cx="2700" cy="1974600"/>
          </a:xfrm>
          <a:prstGeom prst="straightConnector1">
            <a:avLst/>
          </a:prstGeom>
          <a:noFill/>
          <a:ln cap="flat" cmpd="sng" w="38100">
            <a:solidFill>
              <a:schemeClr val="dk1"/>
            </a:solidFill>
            <a:prstDash val="solid"/>
            <a:round/>
            <a:headEnd len="med" w="med" type="none"/>
            <a:tailEnd len="med" w="med" type="none"/>
          </a:ln>
        </p:spPr>
      </p:cxnSp>
      <p:sp>
        <p:nvSpPr>
          <p:cNvPr id="269" name="Google Shape;269;p28"/>
          <p:cNvSpPr txBox="1"/>
          <p:nvPr/>
        </p:nvSpPr>
        <p:spPr>
          <a:xfrm>
            <a:off x="3686250" y="2759375"/>
            <a:ext cx="4523700" cy="18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Within the catacombs dungeon, if you take the lower path where encounter the skeletons, you can chose to burn the rope, which will bring the user to this screen, where they have 20 seconds to drag the 5 flame images over to the rope. This is a very engaging part of the game as it increases immersion within the dungeon by letting the player feel as if they are committing the action they selected</a:t>
            </a:r>
            <a:endParaRPr>
              <a:solidFill>
                <a:schemeClr val="dk1"/>
              </a:solidFill>
            </a:endParaRPr>
          </a:p>
        </p:txBody>
      </p:sp>
      <p:pic>
        <p:nvPicPr>
          <p:cNvPr id="270" name="Google Shape;270;p28"/>
          <p:cNvPicPr preferRelativeResize="0"/>
          <p:nvPr/>
        </p:nvPicPr>
        <p:blipFill>
          <a:blip r:embed="rId4">
            <a:alphaModFix/>
          </a:blip>
          <a:stretch>
            <a:fillRect/>
          </a:stretch>
        </p:blipFill>
        <p:spPr>
          <a:xfrm>
            <a:off x="424950" y="3047826"/>
            <a:ext cx="3042300" cy="1406624"/>
          </a:xfrm>
          <a:prstGeom prst="rect">
            <a:avLst/>
          </a:prstGeom>
          <a:noFill/>
          <a:ln>
            <a:noFill/>
          </a:ln>
        </p:spPr>
      </p:pic>
      <p:pic>
        <p:nvPicPr>
          <p:cNvPr id="271" name="Google Shape;271;p28"/>
          <p:cNvPicPr preferRelativeResize="0"/>
          <p:nvPr/>
        </p:nvPicPr>
        <p:blipFill>
          <a:blip r:embed="rId5">
            <a:alphaModFix/>
          </a:blip>
          <a:stretch>
            <a:fillRect/>
          </a:stretch>
        </p:blipFill>
        <p:spPr>
          <a:xfrm>
            <a:off x="5931523" y="1097989"/>
            <a:ext cx="1272475" cy="1356150"/>
          </a:xfrm>
          <a:prstGeom prst="rect">
            <a:avLst/>
          </a:prstGeom>
          <a:noFill/>
          <a:ln>
            <a:noFill/>
          </a:ln>
        </p:spPr>
      </p:pic>
      <p:pic>
        <p:nvPicPr>
          <p:cNvPr id="272" name="Google Shape;272;p28"/>
          <p:cNvPicPr preferRelativeResize="0"/>
          <p:nvPr/>
        </p:nvPicPr>
        <p:blipFill>
          <a:blip r:embed="rId6">
            <a:alphaModFix/>
          </a:blip>
          <a:stretch>
            <a:fillRect/>
          </a:stretch>
        </p:blipFill>
        <p:spPr>
          <a:xfrm>
            <a:off x="7249475" y="1098000"/>
            <a:ext cx="1450909" cy="1356150"/>
          </a:xfrm>
          <a:prstGeom prst="rect">
            <a:avLst/>
          </a:prstGeom>
          <a:noFill/>
          <a:ln>
            <a:noFill/>
          </a:ln>
        </p:spPr>
      </p:pic>
      <p:sp>
        <p:nvSpPr>
          <p:cNvPr id="273" name="Google Shape;273;p28"/>
          <p:cNvSpPr txBox="1"/>
          <p:nvPr>
            <p:ph idx="1" type="body"/>
          </p:nvPr>
        </p:nvSpPr>
        <p:spPr>
          <a:xfrm>
            <a:off x="7338625" y="2497775"/>
            <a:ext cx="1272600" cy="299400"/>
          </a:xfrm>
          <a:prstGeom prst="rect">
            <a:avLst/>
          </a:prstGeom>
        </p:spPr>
        <p:txBody>
          <a:bodyPr anchorCtr="0" anchor="t" bIns="91425" lIns="91425" spcFirstLastPara="1" rIns="91425" wrap="square" tIns="91425">
            <a:normAutofit fontScale="47500"/>
          </a:bodyPr>
          <a:lstStyle/>
          <a:p>
            <a:pPr indent="0" lvl="0" marL="0" rtl="0" algn="ctr">
              <a:lnSpc>
                <a:spcPct val="95000"/>
              </a:lnSpc>
              <a:spcBef>
                <a:spcPts val="0"/>
              </a:spcBef>
              <a:spcAft>
                <a:spcPts val="1200"/>
              </a:spcAft>
              <a:buNone/>
            </a:pPr>
            <a:r>
              <a:rPr b="1" lang="en-GB" sz="1600">
                <a:solidFill>
                  <a:schemeClr val="dk1"/>
                </a:solidFill>
              </a:rPr>
              <a:t>Card Game in Progress</a:t>
            </a:r>
            <a:endParaRPr b="1"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Media Sources and Copyright</a:t>
            </a:r>
            <a:endParaRPr/>
          </a:p>
        </p:txBody>
      </p:sp>
      <p:sp>
        <p:nvSpPr>
          <p:cNvPr id="279" name="Google Shape;279;p29"/>
          <p:cNvSpPr txBox="1"/>
          <p:nvPr>
            <p:ph idx="1" type="body"/>
          </p:nvPr>
        </p:nvSpPr>
        <p:spPr>
          <a:xfrm>
            <a:off x="623400" y="12330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Music from pixabay</a:t>
            </a:r>
            <a:endParaRPr/>
          </a:p>
        </p:txBody>
      </p:sp>
      <p:sp>
        <p:nvSpPr>
          <p:cNvPr id="280" name="Google Shape;28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281" name="Google Shape;281;p29"/>
          <p:cNvSpPr txBox="1"/>
          <p:nvPr>
            <p:ph idx="1" type="body"/>
          </p:nvPr>
        </p:nvSpPr>
        <p:spPr>
          <a:xfrm>
            <a:off x="623400" y="12330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2" name="Google Shape;282;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3" name="Google Shape;283;p29"/>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29"/>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Media Sources + Copyright</a:t>
            </a:r>
            <a:endParaRPr b="1" u="sng"/>
          </a:p>
        </p:txBody>
      </p:sp>
      <p:sp>
        <p:nvSpPr>
          <p:cNvPr id="285" name="Google Shape;285;p29"/>
          <p:cNvSpPr txBox="1"/>
          <p:nvPr/>
        </p:nvSpPr>
        <p:spPr>
          <a:xfrm>
            <a:off x="373850" y="1017725"/>
            <a:ext cx="5432400" cy="16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Within our game, there are a number of images, in many of these cases, these images are AI generated, we utilized ChatGPT and perchance in order to create many of these images. These allowed us to spend more time on development than spending time creating our own graphics for the system. There are a few sprites within the game however, which have been </a:t>
            </a:r>
            <a:r>
              <a:rPr lang="en-GB">
                <a:solidFill>
                  <a:schemeClr val="dk1"/>
                </a:solidFill>
              </a:rPr>
              <a:t>spirited</a:t>
            </a:r>
            <a:r>
              <a:rPr lang="en-GB">
                <a:solidFill>
                  <a:schemeClr val="dk1"/>
                </a:solidFill>
              </a:rPr>
              <a:t>, such as the Heart image, and Inventory image, shown below.</a:t>
            </a:r>
            <a:endParaRPr>
              <a:solidFill>
                <a:schemeClr val="dk1"/>
              </a:solidFill>
            </a:endParaRPr>
          </a:p>
        </p:txBody>
      </p:sp>
      <p:sp>
        <p:nvSpPr>
          <p:cNvPr id="286" name="Google Shape;286;p29"/>
          <p:cNvSpPr txBox="1"/>
          <p:nvPr>
            <p:ph idx="1" type="body"/>
          </p:nvPr>
        </p:nvSpPr>
        <p:spPr>
          <a:xfrm>
            <a:off x="6177138" y="2594000"/>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Forest Image</a:t>
            </a:r>
            <a:endParaRPr b="1" sz="1600">
              <a:solidFill>
                <a:schemeClr val="dk1"/>
              </a:solidFill>
            </a:endParaRPr>
          </a:p>
        </p:txBody>
      </p:sp>
      <p:cxnSp>
        <p:nvCxnSpPr>
          <p:cNvPr id="287" name="Google Shape;287;p29"/>
          <p:cNvCxnSpPr/>
          <p:nvPr/>
        </p:nvCxnSpPr>
        <p:spPr>
          <a:xfrm flipH="1">
            <a:off x="5806238" y="1022963"/>
            <a:ext cx="20700" cy="1676100"/>
          </a:xfrm>
          <a:prstGeom prst="straightConnector1">
            <a:avLst/>
          </a:prstGeom>
          <a:noFill/>
          <a:ln cap="flat" cmpd="sng" w="38100">
            <a:solidFill>
              <a:schemeClr val="dk1"/>
            </a:solidFill>
            <a:prstDash val="solid"/>
            <a:round/>
            <a:headEnd len="med" w="med" type="none"/>
            <a:tailEnd len="med" w="med" type="none"/>
          </a:ln>
        </p:spPr>
      </p:cxnSp>
      <p:sp>
        <p:nvSpPr>
          <p:cNvPr id="288" name="Google Shape;288;p29"/>
          <p:cNvSpPr txBox="1"/>
          <p:nvPr>
            <p:ph idx="1" type="body"/>
          </p:nvPr>
        </p:nvSpPr>
        <p:spPr>
          <a:xfrm>
            <a:off x="685550" y="4081913"/>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Created sprites</a:t>
            </a:r>
            <a:endParaRPr b="1" sz="1600">
              <a:solidFill>
                <a:schemeClr val="dk1"/>
              </a:solidFill>
            </a:endParaRPr>
          </a:p>
        </p:txBody>
      </p:sp>
      <p:cxnSp>
        <p:nvCxnSpPr>
          <p:cNvPr id="289" name="Google Shape;289;p29"/>
          <p:cNvCxnSpPr/>
          <p:nvPr/>
        </p:nvCxnSpPr>
        <p:spPr>
          <a:xfrm flipH="1">
            <a:off x="3280363" y="2704325"/>
            <a:ext cx="2700" cy="1974600"/>
          </a:xfrm>
          <a:prstGeom prst="straightConnector1">
            <a:avLst/>
          </a:prstGeom>
          <a:noFill/>
          <a:ln cap="flat" cmpd="sng" w="38100">
            <a:solidFill>
              <a:schemeClr val="dk1"/>
            </a:solidFill>
            <a:prstDash val="solid"/>
            <a:round/>
            <a:headEnd len="med" w="med" type="none"/>
            <a:tailEnd len="med" w="med" type="none"/>
          </a:ln>
        </p:spPr>
      </p:cxnSp>
      <p:sp>
        <p:nvSpPr>
          <p:cNvPr id="290" name="Google Shape;290;p29"/>
          <p:cNvSpPr txBox="1"/>
          <p:nvPr/>
        </p:nvSpPr>
        <p:spPr>
          <a:xfrm>
            <a:off x="3356575" y="2750813"/>
            <a:ext cx="5207700" cy="16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 order to create these sprites, we used an online tool called piskel, this allowed us to create my own sprites which fit exactly out needs for within the system. Other than that, there are two </a:t>
            </a:r>
            <a:r>
              <a:rPr lang="en-GB">
                <a:solidFill>
                  <a:schemeClr val="dk1"/>
                </a:solidFill>
              </a:rPr>
              <a:t>inkblot</a:t>
            </a:r>
            <a:r>
              <a:rPr lang="en-GB">
                <a:solidFill>
                  <a:schemeClr val="dk1"/>
                </a:solidFill>
              </a:rPr>
              <a:t> images within the system, these are both royalty free images, so these do not have any issues in terms of copyright</a:t>
            </a:r>
            <a:endParaRPr>
              <a:solidFill>
                <a:schemeClr val="dk1"/>
              </a:solidFill>
            </a:endParaRPr>
          </a:p>
        </p:txBody>
      </p:sp>
      <p:pic>
        <p:nvPicPr>
          <p:cNvPr id="291" name="Google Shape;291;p29"/>
          <p:cNvPicPr preferRelativeResize="0"/>
          <p:nvPr/>
        </p:nvPicPr>
        <p:blipFill>
          <a:blip r:embed="rId4">
            <a:alphaModFix/>
          </a:blip>
          <a:stretch>
            <a:fillRect/>
          </a:stretch>
        </p:blipFill>
        <p:spPr>
          <a:xfrm>
            <a:off x="6405788" y="1049150"/>
            <a:ext cx="1513426" cy="1513426"/>
          </a:xfrm>
          <a:prstGeom prst="rect">
            <a:avLst/>
          </a:prstGeom>
          <a:noFill/>
          <a:ln>
            <a:noFill/>
          </a:ln>
        </p:spPr>
      </p:pic>
      <p:pic>
        <p:nvPicPr>
          <p:cNvPr id="292" name="Google Shape;292;p29"/>
          <p:cNvPicPr preferRelativeResize="0"/>
          <p:nvPr/>
        </p:nvPicPr>
        <p:blipFill>
          <a:blip r:embed="rId5">
            <a:alphaModFix/>
          </a:blip>
          <a:stretch>
            <a:fillRect/>
          </a:stretch>
        </p:blipFill>
        <p:spPr>
          <a:xfrm>
            <a:off x="758825" y="2973975"/>
            <a:ext cx="976750" cy="976750"/>
          </a:xfrm>
          <a:prstGeom prst="rect">
            <a:avLst/>
          </a:prstGeom>
          <a:noFill/>
          <a:ln>
            <a:noFill/>
          </a:ln>
        </p:spPr>
      </p:pic>
      <p:pic>
        <p:nvPicPr>
          <p:cNvPr id="293" name="Google Shape;293;p29"/>
          <p:cNvPicPr preferRelativeResize="0"/>
          <p:nvPr/>
        </p:nvPicPr>
        <p:blipFill>
          <a:blip r:embed="rId6">
            <a:alphaModFix/>
          </a:blip>
          <a:stretch>
            <a:fillRect/>
          </a:stretch>
        </p:blipFill>
        <p:spPr>
          <a:xfrm>
            <a:off x="1698950" y="2784899"/>
            <a:ext cx="1297024" cy="1297024"/>
          </a:xfrm>
          <a:prstGeom prst="rect">
            <a:avLst/>
          </a:prstGeom>
          <a:noFill/>
          <a:ln>
            <a:noFill/>
          </a:ln>
        </p:spPr>
      </p:pic>
      <p:pic>
        <p:nvPicPr>
          <p:cNvPr id="294" name="Google Shape;294;p29"/>
          <p:cNvPicPr preferRelativeResize="0"/>
          <p:nvPr/>
        </p:nvPicPr>
        <p:blipFill>
          <a:blip r:embed="rId7">
            <a:alphaModFix/>
          </a:blip>
          <a:stretch>
            <a:fillRect/>
          </a:stretch>
        </p:blipFill>
        <p:spPr>
          <a:xfrm flipH="1" rot="10800000">
            <a:off x="3422725" y="4183700"/>
            <a:ext cx="2529151" cy="196350"/>
          </a:xfrm>
          <a:prstGeom prst="rect">
            <a:avLst/>
          </a:prstGeom>
          <a:noFill/>
          <a:ln>
            <a:noFill/>
          </a:ln>
        </p:spPr>
      </p:pic>
      <p:pic>
        <p:nvPicPr>
          <p:cNvPr id="295" name="Google Shape;295;p29"/>
          <p:cNvPicPr preferRelativeResize="0"/>
          <p:nvPr/>
        </p:nvPicPr>
        <p:blipFill>
          <a:blip r:embed="rId8">
            <a:alphaModFix/>
          </a:blip>
          <a:stretch>
            <a:fillRect/>
          </a:stretch>
        </p:blipFill>
        <p:spPr>
          <a:xfrm>
            <a:off x="6035119" y="4178969"/>
            <a:ext cx="2529150" cy="205808"/>
          </a:xfrm>
          <a:prstGeom prst="rect">
            <a:avLst/>
          </a:prstGeom>
          <a:solidFill>
            <a:srgbClr val="EECA99">
              <a:alpha val="75000"/>
            </a:srgbClr>
          </a:solidFill>
          <a:ln cap="flat" cmpd="sng" w="9525">
            <a:solidFill>
              <a:srgbClr val="E4C187"/>
            </a:solidFill>
            <a:prstDash val="solid"/>
            <a:round/>
            <a:headEnd len="sm" w="sm" type="none"/>
            <a:tailEnd len="sm" w="sm" type="none"/>
          </a:ln>
        </p:spPr>
      </p:pic>
      <p:sp>
        <p:nvSpPr>
          <p:cNvPr id="296" name="Google Shape;296;p29"/>
          <p:cNvSpPr txBox="1"/>
          <p:nvPr>
            <p:ph idx="1" type="body"/>
          </p:nvPr>
        </p:nvSpPr>
        <p:spPr>
          <a:xfrm>
            <a:off x="4975075" y="4437413"/>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Inkblot</a:t>
            </a:r>
            <a:r>
              <a:rPr b="1" lang="en-GB" sz="1600">
                <a:solidFill>
                  <a:schemeClr val="dk1"/>
                </a:solidFill>
              </a:rPr>
              <a:t> Images</a:t>
            </a:r>
            <a:endParaRPr b="1" sz="1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4" name="Google Shape;64;p14"/>
          <p:cNvSpPr/>
          <p:nvPr/>
        </p:nvSpPr>
        <p:spPr>
          <a:xfrm>
            <a:off x="321475" y="856850"/>
            <a:ext cx="8520600" cy="38652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type="title"/>
          </p:nvPr>
        </p:nvSpPr>
        <p:spPr>
          <a:xfrm>
            <a:off x="311700" y="64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u="sng"/>
              <a:t>A Modern Reboot Of The Classic Text-Based Adventure</a:t>
            </a:r>
            <a:endParaRPr b="1" sz="2420" u="sng"/>
          </a:p>
        </p:txBody>
      </p:sp>
      <p:sp>
        <p:nvSpPr>
          <p:cNvPr id="66" name="Google Shape;66;p14"/>
          <p:cNvSpPr txBox="1"/>
          <p:nvPr>
            <p:ph idx="1" type="body"/>
          </p:nvPr>
        </p:nvSpPr>
        <p:spPr>
          <a:xfrm>
            <a:off x="655600" y="893975"/>
            <a:ext cx="8520600" cy="47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u="sng">
                <a:solidFill>
                  <a:schemeClr val="dk1"/>
                </a:solidFill>
              </a:rPr>
              <a:t>Life After Death</a:t>
            </a:r>
            <a:endParaRPr u="sng">
              <a:solidFill>
                <a:schemeClr val="dk1"/>
              </a:solidFill>
            </a:endParaRPr>
          </a:p>
        </p:txBody>
      </p:sp>
      <p:sp>
        <p:nvSpPr>
          <p:cNvPr id="67" name="Google Shape;67;p14"/>
          <p:cNvSpPr txBox="1"/>
          <p:nvPr/>
        </p:nvSpPr>
        <p:spPr>
          <a:xfrm>
            <a:off x="403700" y="1262275"/>
            <a:ext cx="8268600" cy="32445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GB" sz="1500">
                <a:solidFill>
                  <a:schemeClr val="dk1"/>
                </a:solidFill>
              </a:rPr>
              <a:t>Our game, “Life After Death”, takes place in a fantasy world of magic and monsters. The player takes the perspective of a formerly-dead hero who awoke from the grave due to a maniacal wizard’s tampering with the forces of life and death. After journeying through the catacombs they were buried, the player finds himself in the midst of a quest to save the world. Pandoro, the evil wizard in question, is trying to achieve </a:t>
            </a:r>
            <a:r>
              <a:rPr lang="en-GB" sz="1500">
                <a:solidFill>
                  <a:schemeClr val="dk1"/>
                </a:solidFill>
              </a:rPr>
              <a:t>immortality, and will stop at nothing to achieve his goals. The player must defeat his underlings in various locations, from a dark forest to an enchanted library, a worm’s lair to a grand palace.</a:t>
            </a:r>
            <a:endParaRPr sz="1500">
              <a:solidFill>
                <a:schemeClr val="dk1"/>
              </a:solidFill>
            </a:endParaRPr>
          </a:p>
          <a:p>
            <a:pPr indent="0" lvl="0" marL="0" rtl="0" algn="l">
              <a:spcBef>
                <a:spcPts val="0"/>
              </a:spcBef>
              <a:spcAft>
                <a:spcPts val="0"/>
              </a:spcAft>
              <a:buNone/>
            </a:pPr>
            <a:r>
              <a:rPr lang="en-GB" sz="1500">
                <a:solidFill>
                  <a:schemeClr val="dk1"/>
                </a:solidFill>
              </a:rPr>
              <a:t>	“Life After Death” is a text-based adventure game. It describes scenarios through text. Decisions are made through selecting one of two or three text options. In the past, this would’ve been as far as a text-based adventure could go. But with modern technology, the possibilities are nearly endless. What we did to modernise this classic genre was to add images to the game. The text still describes the scenario, but images displaying the scene help better the player’s understanding of what’s going on. We also added sound effects to heighten user experience and immersion.</a:t>
            </a:r>
            <a:endParaRPr sz="15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3" name="Google Shape;73;p15"/>
          <p:cNvSpPr/>
          <p:nvPr/>
        </p:nvSpPr>
        <p:spPr>
          <a:xfrm>
            <a:off x="321475" y="856850"/>
            <a:ext cx="8520600" cy="38652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5"/>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Player Accounts and Security</a:t>
            </a:r>
            <a:endParaRPr b="1" u="sng"/>
          </a:p>
        </p:txBody>
      </p:sp>
      <p:sp>
        <p:nvSpPr>
          <p:cNvPr id="75" name="Google Shape;75;p15"/>
          <p:cNvSpPr txBox="1"/>
          <p:nvPr>
            <p:ph idx="1" type="body"/>
          </p:nvPr>
        </p:nvSpPr>
        <p:spPr>
          <a:xfrm>
            <a:off x="537300" y="944925"/>
            <a:ext cx="5051700" cy="358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In order for users to access our system, they need to make use of the register and login screens, within these screens, we have implemented regex on the register screen in order to ensure the users can only input unique usernames, as well as secure passwords. These screens mean that only registered users can </a:t>
            </a:r>
            <a:r>
              <a:rPr lang="en-GB">
                <a:solidFill>
                  <a:schemeClr val="dk1"/>
                </a:solidFill>
              </a:rPr>
              <a:t>access</a:t>
            </a:r>
            <a:r>
              <a:rPr lang="en-GB">
                <a:solidFill>
                  <a:schemeClr val="dk1"/>
                </a:solidFill>
              </a:rPr>
              <a:t> the game, and </a:t>
            </a:r>
            <a:r>
              <a:rPr lang="en-GB">
                <a:solidFill>
                  <a:schemeClr val="dk1"/>
                </a:solidFill>
              </a:rPr>
              <a:t>only the players who created an account can continue with their characters.</a:t>
            </a:r>
            <a:endParaRPr>
              <a:solidFill>
                <a:schemeClr val="dk1"/>
              </a:solidFill>
            </a:endParaRPr>
          </a:p>
        </p:txBody>
      </p:sp>
      <p:pic>
        <p:nvPicPr>
          <p:cNvPr id="76" name="Google Shape;76;p15"/>
          <p:cNvPicPr preferRelativeResize="0"/>
          <p:nvPr/>
        </p:nvPicPr>
        <p:blipFill>
          <a:blip r:embed="rId4">
            <a:alphaModFix/>
          </a:blip>
          <a:stretch>
            <a:fillRect/>
          </a:stretch>
        </p:blipFill>
        <p:spPr>
          <a:xfrm>
            <a:off x="5724337" y="1030700"/>
            <a:ext cx="1970737" cy="1470701"/>
          </a:xfrm>
          <a:prstGeom prst="rect">
            <a:avLst/>
          </a:prstGeom>
          <a:noFill/>
          <a:ln>
            <a:noFill/>
          </a:ln>
        </p:spPr>
      </p:pic>
      <p:sp>
        <p:nvSpPr>
          <p:cNvPr id="77" name="Google Shape;77;p15"/>
          <p:cNvSpPr txBox="1"/>
          <p:nvPr>
            <p:ph idx="1" type="body"/>
          </p:nvPr>
        </p:nvSpPr>
        <p:spPr>
          <a:xfrm>
            <a:off x="5724338" y="2501400"/>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Login screen</a:t>
            </a:r>
            <a:endParaRPr b="1" sz="1600">
              <a:solidFill>
                <a:schemeClr val="dk1"/>
              </a:solidFill>
            </a:endParaRPr>
          </a:p>
        </p:txBody>
      </p:sp>
      <p:pic>
        <p:nvPicPr>
          <p:cNvPr id="78" name="Google Shape;78;p15"/>
          <p:cNvPicPr preferRelativeResize="0"/>
          <p:nvPr/>
        </p:nvPicPr>
        <p:blipFill>
          <a:blip r:embed="rId5">
            <a:alphaModFix/>
          </a:blip>
          <a:stretch>
            <a:fillRect/>
          </a:stretch>
        </p:blipFill>
        <p:spPr>
          <a:xfrm>
            <a:off x="5724350" y="2863350"/>
            <a:ext cx="1970699" cy="1553574"/>
          </a:xfrm>
          <a:prstGeom prst="rect">
            <a:avLst/>
          </a:prstGeom>
          <a:noFill/>
          <a:ln>
            <a:noFill/>
          </a:ln>
        </p:spPr>
      </p:pic>
      <p:sp>
        <p:nvSpPr>
          <p:cNvPr id="79" name="Google Shape;79;p15"/>
          <p:cNvSpPr txBox="1"/>
          <p:nvPr>
            <p:ph idx="1" type="body"/>
          </p:nvPr>
        </p:nvSpPr>
        <p:spPr>
          <a:xfrm>
            <a:off x="5724350" y="4372775"/>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Register Screen</a:t>
            </a:r>
            <a:endParaRPr b="1" sz="1600">
              <a:solidFill>
                <a:schemeClr val="dk1"/>
              </a:solidFill>
            </a:endParaRPr>
          </a:p>
        </p:txBody>
      </p:sp>
      <p:cxnSp>
        <p:nvCxnSpPr>
          <p:cNvPr id="80" name="Google Shape;80;p15"/>
          <p:cNvCxnSpPr/>
          <p:nvPr/>
        </p:nvCxnSpPr>
        <p:spPr>
          <a:xfrm>
            <a:off x="5577650" y="1030700"/>
            <a:ext cx="9000" cy="34740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6" name="Google Shape;86;p16"/>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6"/>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Player Accounts and Security</a:t>
            </a:r>
            <a:endParaRPr b="1" u="sng"/>
          </a:p>
        </p:txBody>
      </p:sp>
      <p:pic>
        <p:nvPicPr>
          <p:cNvPr id="88" name="Google Shape;88;p16"/>
          <p:cNvPicPr preferRelativeResize="0"/>
          <p:nvPr/>
        </p:nvPicPr>
        <p:blipFill>
          <a:blip r:embed="rId4">
            <a:alphaModFix/>
          </a:blip>
          <a:stretch>
            <a:fillRect/>
          </a:stretch>
        </p:blipFill>
        <p:spPr>
          <a:xfrm>
            <a:off x="610100" y="1073625"/>
            <a:ext cx="2141210" cy="1429275"/>
          </a:xfrm>
          <a:prstGeom prst="rect">
            <a:avLst/>
          </a:prstGeom>
          <a:solidFill>
            <a:srgbClr val="EECA99">
              <a:alpha val="75000"/>
            </a:srgbClr>
          </a:solidFill>
          <a:ln cap="flat" cmpd="sng" w="9525">
            <a:solidFill>
              <a:srgbClr val="524537"/>
            </a:solidFill>
            <a:prstDash val="solid"/>
            <a:round/>
            <a:headEnd len="sm" w="sm" type="none"/>
            <a:tailEnd len="sm" w="sm" type="none"/>
          </a:ln>
        </p:spPr>
      </p:pic>
      <p:pic>
        <p:nvPicPr>
          <p:cNvPr id="89" name="Google Shape;89;p16"/>
          <p:cNvPicPr preferRelativeResize="0"/>
          <p:nvPr/>
        </p:nvPicPr>
        <p:blipFill>
          <a:blip r:embed="rId5">
            <a:alphaModFix/>
          </a:blip>
          <a:stretch>
            <a:fillRect/>
          </a:stretch>
        </p:blipFill>
        <p:spPr>
          <a:xfrm>
            <a:off x="610100" y="2956200"/>
            <a:ext cx="2152151" cy="1429275"/>
          </a:xfrm>
          <a:prstGeom prst="rect">
            <a:avLst/>
          </a:prstGeom>
          <a:solidFill>
            <a:srgbClr val="EECA99">
              <a:alpha val="75000"/>
            </a:srgbClr>
          </a:solidFill>
          <a:ln cap="flat" cmpd="sng" w="9525">
            <a:solidFill>
              <a:srgbClr val="524537"/>
            </a:solidFill>
            <a:prstDash val="solid"/>
            <a:round/>
            <a:headEnd len="sm" w="sm" type="none"/>
            <a:tailEnd len="sm" w="sm" type="none"/>
          </a:ln>
        </p:spPr>
      </p:pic>
      <p:sp>
        <p:nvSpPr>
          <p:cNvPr id="90" name="Google Shape;90;p16"/>
          <p:cNvSpPr txBox="1"/>
          <p:nvPr>
            <p:ph idx="1" type="body"/>
          </p:nvPr>
        </p:nvSpPr>
        <p:spPr>
          <a:xfrm>
            <a:off x="665888" y="2508213"/>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Edit Information </a:t>
            </a:r>
            <a:r>
              <a:rPr b="1" lang="en-GB" sz="1600">
                <a:solidFill>
                  <a:schemeClr val="dk1"/>
                </a:solidFill>
              </a:rPr>
              <a:t>screen</a:t>
            </a:r>
            <a:endParaRPr b="1" sz="1600">
              <a:solidFill>
                <a:schemeClr val="dk1"/>
              </a:solidFill>
            </a:endParaRPr>
          </a:p>
        </p:txBody>
      </p:sp>
      <p:sp>
        <p:nvSpPr>
          <p:cNvPr id="91" name="Google Shape;91;p16"/>
          <p:cNvSpPr txBox="1"/>
          <p:nvPr>
            <p:ph idx="1" type="body"/>
          </p:nvPr>
        </p:nvSpPr>
        <p:spPr>
          <a:xfrm>
            <a:off x="665900" y="4379588"/>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Delete Account </a:t>
            </a:r>
            <a:r>
              <a:rPr b="1" lang="en-GB" sz="1600">
                <a:solidFill>
                  <a:schemeClr val="dk1"/>
                </a:solidFill>
              </a:rPr>
              <a:t>Screen</a:t>
            </a:r>
            <a:endParaRPr b="1" sz="1600">
              <a:solidFill>
                <a:schemeClr val="dk1"/>
              </a:solidFill>
            </a:endParaRPr>
          </a:p>
        </p:txBody>
      </p:sp>
      <p:cxnSp>
        <p:nvCxnSpPr>
          <p:cNvPr id="92" name="Google Shape;92;p16"/>
          <p:cNvCxnSpPr/>
          <p:nvPr/>
        </p:nvCxnSpPr>
        <p:spPr>
          <a:xfrm>
            <a:off x="3099975" y="1052438"/>
            <a:ext cx="9000" cy="3474000"/>
          </a:xfrm>
          <a:prstGeom prst="straightConnector1">
            <a:avLst/>
          </a:prstGeom>
          <a:noFill/>
          <a:ln cap="flat" cmpd="sng" w="38100">
            <a:solidFill>
              <a:schemeClr val="dk1"/>
            </a:solidFill>
            <a:prstDash val="solid"/>
            <a:round/>
            <a:headEnd len="med" w="med" type="none"/>
            <a:tailEnd len="med" w="med" type="none"/>
          </a:ln>
        </p:spPr>
      </p:cxnSp>
      <p:sp>
        <p:nvSpPr>
          <p:cNvPr id="93" name="Google Shape;93;p16"/>
          <p:cNvSpPr txBox="1"/>
          <p:nvPr/>
        </p:nvSpPr>
        <p:spPr>
          <a:xfrm>
            <a:off x="3240500" y="1052575"/>
            <a:ext cx="5432100" cy="3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The edit and delete account screens allow the user to have more control of the data they have put into the </a:t>
            </a:r>
            <a:r>
              <a:rPr lang="en-GB" sz="1500">
                <a:solidFill>
                  <a:schemeClr val="dk1"/>
                </a:solidFill>
              </a:rPr>
              <a:t>system</a:t>
            </a:r>
            <a:r>
              <a:rPr lang="en-GB" sz="1500">
                <a:solidFill>
                  <a:schemeClr val="dk1"/>
                </a:solidFill>
              </a:rPr>
              <a:t>, specifically their username and password. The edit screen utilises the same </a:t>
            </a:r>
            <a:r>
              <a:rPr lang="en-GB" sz="1500">
                <a:solidFill>
                  <a:schemeClr val="dk1"/>
                </a:solidFill>
              </a:rPr>
              <a:t>validation</a:t>
            </a:r>
            <a:r>
              <a:rPr lang="en-GB" sz="1500">
                <a:solidFill>
                  <a:schemeClr val="dk1"/>
                </a:solidFill>
              </a:rPr>
              <a:t> utilized on the register screen to ensure that the user cannot enter </a:t>
            </a:r>
            <a:r>
              <a:rPr lang="en-GB" sz="1500">
                <a:solidFill>
                  <a:schemeClr val="dk1"/>
                </a:solidFill>
              </a:rPr>
              <a:t>erroneous</a:t>
            </a:r>
            <a:r>
              <a:rPr lang="en-GB" sz="1500">
                <a:solidFill>
                  <a:schemeClr val="dk1"/>
                </a:solidFill>
              </a:rPr>
              <a:t> data.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GB" sz="1500">
                <a:solidFill>
                  <a:schemeClr val="dk1"/>
                </a:solidFill>
              </a:rPr>
              <a:t>The delete account screen allows our system to keep up with GDPR regulations by maintaining the right to erasure by being able to delete the records we have kept about them in our system.</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GB" sz="1500">
                <a:solidFill>
                  <a:schemeClr val="dk1"/>
                </a:solidFill>
              </a:rPr>
              <a:t>These screens also allow the user privacy by hiding their entered password initially, and allowing them to view it briefly.</a:t>
            </a:r>
            <a:endParaRPr sz="1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99" name="Google Shape;99;p17"/>
          <p:cNvSpPr/>
          <p:nvPr/>
        </p:nvSpPr>
        <p:spPr>
          <a:xfrm>
            <a:off x="366000" y="835100"/>
            <a:ext cx="8520600" cy="38652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7"/>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u="sng"/>
              <a:t>Game Saving And Persistence</a:t>
            </a:r>
            <a:endParaRPr b="1" u="sng"/>
          </a:p>
        </p:txBody>
      </p:sp>
      <p:sp>
        <p:nvSpPr>
          <p:cNvPr id="101" name="Google Shape;101;p17"/>
          <p:cNvSpPr txBox="1"/>
          <p:nvPr>
            <p:ph idx="1" type="body"/>
          </p:nvPr>
        </p:nvSpPr>
        <p:spPr>
          <a:xfrm>
            <a:off x="537300" y="944925"/>
            <a:ext cx="5051700" cy="358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solidFill>
                  <a:schemeClr val="dk1"/>
                </a:solidFill>
              </a:rPr>
              <a:t>Our Game features full </a:t>
            </a:r>
            <a:r>
              <a:rPr lang="en-GB" sz="1500">
                <a:solidFill>
                  <a:schemeClr val="dk1"/>
                </a:solidFill>
              </a:rPr>
              <a:t>auto saving</a:t>
            </a:r>
            <a:r>
              <a:rPr lang="en-GB" sz="1500">
                <a:solidFill>
                  <a:schemeClr val="dk1"/>
                </a:solidFill>
              </a:rPr>
              <a:t> that enables the game to be saved to a granularity of every decision. That is upon relogging you will be able to restore you progress from the start of that decision. This is a fine grained as is needed as the only information lower than this is minor and does not affect player experience if it is lost. E.g timer remaining time. </a:t>
            </a:r>
            <a:endParaRPr sz="1500">
              <a:solidFill>
                <a:schemeClr val="dk1"/>
              </a:solidFill>
            </a:endParaRPr>
          </a:p>
          <a:p>
            <a:pPr indent="0" lvl="0" marL="0" rtl="0" algn="l">
              <a:spcBef>
                <a:spcPts val="1200"/>
              </a:spcBef>
              <a:spcAft>
                <a:spcPts val="1200"/>
              </a:spcAft>
              <a:buClr>
                <a:schemeClr val="dk1"/>
              </a:buClr>
              <a:buSzPts val="1100"/>
              <a:buFont typeface="Arial"/>
              <a:buNone/>
            </a:pPr>
            <a:r>
              <a:rPr lang="en-GB" sz="1500">
                <a:solidFill>
                  <a:schemeClr val="dk1"/>
                </a:solidFill>
              </a:rPr>
              <a:t>Similarly Inventory is saved to the Database at the same point to keep it saved and persistent between sessions</a:t>
            </a:r>
            <a:endParaRPr sz="1500">
              <a:solidFill>
                <a:schemeClr val="dk1"/>
              </a:solidFill>
            </a:endParaRPr>
          </a:p>
        </p:txBody>
      </p:sp>
      <p:cxnSp>
        <p:nvCxnSpPr>
          <p:cNvPr id="102" name="Google Shape;102;p17"/>
          <p:cNvCxnSpPr/>
          <p:nvPr/>
        </p:nvCxnSpPr>
        <p:spPr>
          <a:xfrm>
            <a:off x="5577650" y="1030700"/>
            <a:ext cx="9000" cy="3474000"/>
          </a:xfrm>
          <a:prstGeom prst="straightConnector1">
            <a:avLst/>
          </a:prstGeom>
          <a:noFill/>
          <a:ln cap="flat" cmpd="sng" w="38100">
            <a:solidFill>
              <a:schemeClr val="dk1"/>
            </a:solidFill>
            <a:prstDash val="solid"/>
            <a:round/>
            <a:headEnd len="med" w="med" type="none"/>
            <a:tailEnd len="med" w="med" type="none"/>
          </a:ln>
        </p:spPr>
      </p:cxnSp>
      <p:pic>
        <p:nvPicPr>
          <p:cNvPr id="103" name="Google Shape;103;p17"/>
          <p:cNvPicPr preferRelativeResize="0"/>
          <p:nvPr/>
        </p:nvPicPr>
        <p:blipFill>
          <a:blip r:embed="rId4">
            <a:alphaModFix/>
          </a:blip>
          <a:stretch>
            <a:fillRect/>
          </a:stretch>
        </p:blipFill>
        <p:spPr>
          <a:xfrm>
            <a:off x="5781474" y="1030701"/>
            <a:ext cx="2309075" cy="2530000"/>
          </a:xfrm>
          <a:prstGeom prst="rect">
            <a:avLst/>
          </a:prstGeom>
          <a:solidFill>
            <a:srgbClr val="EECA99">
              <a:alpha val="75000"/>
            </a:srgbClr>
          </a:solidFill>
          <a:ln cap="flat" cmpd="sng" w="9525">
            <a:solidFill>
              <a:srgbClr val="524537"/>
            </a:solidFill>
            <a:prstDash val="solid"/>
            <a:round/>
            <a:headEnd len="sm" w="sm" type="none"/>
            <a:tailEnd len="sm" w="sm" type="none"/>
          </a:ln>
        </p:spPr>
      </p:pic>
      <p:sp>
        <p:nvSpPr>
          <p:cNvPr id="104" name="Google Shape;104;p17"/>
          <p:cNvSpPr txBox="1"/>
          <p:nvPr>
            <p:ph idx="1" type="body"/>
          </p:nvPr>
        </p:nvSpPr>
        <p:spPr>
          <a:xfrm>
            <a:off x="5841613" y="3608305"/>
            <a:ext cx="2188800" cy="4233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playerCharacter Table where save data is stored</a:t>
            </a:r>
            <a:endParaRPr b="1"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Game Saving And Persistence</a:t>
            </a:r>
            <a:endParaRPr/>
          </a:p>
        </p:txBody>
      </p:sp>
      <p:sp>
        <p:nvSpPr>
          <p:cNvPr id="110" name="Google Shape;11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2" name="Google Shape;112;p18"/>
          <p:cNvSpPr/>
          <p:nvPr/>
        </p:nvSpPr>
        <p:spPr>
          <a:xfrm>
            <a:off x="359650" y="835100"/>
            <a:ext cx="8520600" cy="38652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8"/>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u="sng"/>
              <a:t>Game Saving And Persistence</a:t>
            </a:r>
            <a:endParaRPr b="1" u="sng"/>
          </a:p>
        </p:txBody>
      </p:sp>
      <p:sp>
        <p:nvSpPr>
          <p:cNvPr id="114" name="Google Shape;114;p18"/>
          <p:cNvSpPr txBox="1"/>
          <p:nvPr>
            <p:ph idx="1" type="body"/>
          </p:nvPr>
        </p:nvSpPr>
        <p:spPr>
          <a:xfrm>
            <a:off x="537300" y="944925"/>
            <a:ext cx="5051700" cy="358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solidFill>
                  <a:schemeClr val="dk1"/>
                </a:solidFill>
              </a:rPr>
              <a:t>To load an existing game you interact with the loadGame.html page. This allows you to view all characters created by your user as well as their current state (In Progress, Dead, Successful). This screen also shows the current percentage completion of the game for each character. As well as this a summary of some stats for each character can be viewed from here. </a:t>
            </a:r>
            <a:endParaRPr sz="1500">
              <a:solidFill>
                <a:schemeClr val="dk1"/>
              </a:solidFill>
            </a:endParaRPr>
          </a:p>
          <a:p>
            <a:pPr indent="0" lvl="0" marL="0" rtl="0" algn="l">
              <a:spcBef>
                <a:spcPts val="1200"/>
              </a:spcBef>
              <a:spcAft>
                <a:spcPts val="1200"/>
              </a:spcAft>
              <a:buNone/>
            </a:pPr>
            <a:r>
              <a:rPr lang="en-GB" sz="1500">
                <a:solidFill>
                  <a:schemeClr val="dk1"/>
                </a:solidFill>
              </a:rPr>
              <a:t>This System allows for 1 user to have multiple playthroughs of the game stored and also in progress simultaneously</a:t>
            </a:r>
            <a:endParaRPr sz="1500">
              <a:solidFill>
                <a:schemeClr val="dk1"/>
              </a:solidFill>
            </a:endParaRPr>
          </a:p>
        </p:txBody>
      </p:sp>
      <p:cxnSp>
        <p:nvCxnSpPr>
          <p:cNvPr id="115" name="Google Shape;115;p18"/>
          <p:cNvCxnSpPr/>
          <p:nvPr/>
        </p:nvCxnSpPr>
        <p:spPr>
          <a:xfrm>
            <a:off x="5577650" y="1030700"/>
            <a:ext cx="9000" cy="3474000"/>
          </a:xfrm>
          <a:prstGeom prst="straightConnector1">
            <a:avLst/>
          </a:prstGeom>
          <a:noFill/>
          <a:ln cap="flat" cmpd="sng" w="38100">
            <a:solidFill>
              <a:schemeClr val="dk1"/>
            </a:solidFill>
            <a:prstDash val="solid"/>
            <a:round/>
            <a:headEnd len="med" w="med" type="none"/>
            <a:tailEnd len="med" w="med" type="none"/>
          </a:ln>
        </p:spPr>
      </p:cxnSp>
      <p:sp>
        <p:nvSpPr>
          <p:cNvPr id="116" name="Google Shape;116;p18"/>
          <p:cNvSpPr txBox="1"/>
          <p:nvPr>
            <p:ph idx="1" type="body"/>
          </p:nvPr>
        </p:nvSpPr>
        <p:spPr>
          <a:xfrm>
            <a:off x="7144700" y="1072650"/>
            <a:ext cx="1159500" cy="14991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b="1" lang="en-GB" sz="1200">
                <a:solidFill>
                  <a:schemeClr val="dk1"/>
                </a:solidFill>
              </a:rPr>
              <a:t>Load Game Screen</a:t>
            </a:r>
            <a:endParaRPr b="1" sz="1200">
              <a:solidFill>
                <a:schemeClr val="dk1"/>
              </a:solidFill>
            </a:endParaRPr>
          </a:p>
        </p:txBody>
      </p:sp>
      <p:pic>
        <p:nvPicPr>
          <p:cNvPr id="117" name="Google Shape;117;p18"/>
          <p:cNvPicPr preferRelativeResize="0"/>
          <p:nvPr/>
        </p:nvPicPr>
        <p:blipFill>
          <a:blip r:embed="rId4">
            <a:alphaModFix/>
          </a:blip>
          <a:stretch>
            <a:fillRect/>
          </a:stretch>
        </p:blipFill>
        <p:spPr>
          <a:xfrm>
            <a:off x="5742100" y="1017725"/>
            <a:ext cx="1548851" cy="1754726"/>
          </a:xfrm>
          <a:prstGeom prst="rect">
            <a:avLst/>
          </a:prstGeom>
          <a:noFill/>
          <a:ln>
            <a:noFill/>
          </a:ln>
        </p:spPr>
      </p:pic>
      <p:pic>
        <p:nvPicPr>
          <p:cNvPr id="118" name="Google Shape;118;p18"/>
          <p:cNvPicPr preferRelativeResize="0"/>
          <p:nvPr/>
        </p:nvPicPr>
        <p:blipFill>
          <a:blip r:embed="rId5">
            <a:alphaModFix/>
          </a:blip>
          <a:stretch>
            <a:fillRect/>
          </a:stretch>
        </p:blipFill>
        <p:spPr>
          <a:xfrm>
            <a:off x="7229875" y="2818650"/>
            <a:ext cx="1473501" cy="1669350"/>
          </a:xfrm>
          <a:prstGeom prst="rect">
            <a:avLst/>
          </a:prstGeom>
          <a:solidFill>
            <a:srgbClr val="EECA99">
              <a:alpha val="75000"/>
            </a:srgbClr>
          </a:solidFill>
          <a:ln cap="flat" cmpd="sng" w="9525">
            <a:solidFill>
              <a:srgbClr val="524537"/>
            </a:solidFill>
            <a:prstDash val="solid"/>
            <a:round/>
            <a:headEnd len="sm" w="sm" type="none"/>
            <a:tailEnd len="sm" w="sm" type="none"/>
          </a:ln>
        </p:spPr>
      </p:pic>
      <p:sp>
        <p:nvSpPr>
          <p:cNvPr id="119" name="Google Shape;119;p18"/>
          <p:cNvSpPr txBox="1"/>
          <p:nvPr>
            <p:ph idx="1" type="body"/>
          </p:nvPr>
        </p:nvSpPr>
        <p:spPr>
          <a:xfrm>
            <a:off x="6222950" y="2903775"/>
            <a:ext cx="1159500" cy="14991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1200"/>
              </a:spcAft>
              <a:buNone/>
            </a:pPr>
            <a:r>
              <a:rPr b="1" lang="en-GB" sz="1200">
                <a:solidFill>
                  <a:schemeClr val="dk1"/>
                </a:solidFill>
              </a:rPr>
              <a:t>Game Summary Page</a:t>
            </a:r>
            <a:endParaRPr b="1"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125" name="Google Shape;12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7" name="Google Shape;127;p19"/>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9"/>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Inventory Management</a:t>
            </a:r>
            <a:endParaRPr b="1" u="sng"/>
          </a:p>
        </p:txBody>
      </p:sp>
      <p:cxnSp>
        <p:nvCxnSpPr>
          <p:cNvPr id="129" name="Google Shape;129;p19"/>
          <p:cNvCxnSpPr/>
          <p:nvPr/>
        </p:nvCxnSpPr>
        <p:spPr>
          <a:xfrm>
            <a:off x="3393900" y="1017725"/>
            <a:ext cx="9000" cy="2147700"/>
          </a:xfrm>
          <a:prstGeom prst="straightConnector1">
            <a:avLst/>
          </a:prstGeom>
          <a:noFill/>
          <a:ln cap="flat" cmpd="sng" w="38100">
            <a:solidFill>
              <a:schemeClr val="dk1"/>
            </a:solidFill>
            <a:prstDash val="solid"/>
            <a:round/>
            <a:headEnd len="med" w="med" type="none"/>
            <a:tailEnd len="med" w="med" type="none"/>
          </a:ln>
        </p:spPr>
      </p:cxnSp>
      <p:sp>
        <p:nvSpPr>
          <p:cNvPr id="130" name="Google Shape;130;p19"/>
          <p:cNvSpPr txBox="1"/>
          <p:nvPr/>
        </p:nvSpPr>
        <p:spPr>
          <a:xfrm>
            <a:off x="3484125" y="1300625"/>
            <a:ext cx="5125500" cy="18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Within the game, there are a number of items the player can collect, as these items are collected within the game, they are stored within our inventory component, this allows the user to easily </a:t>
            </a:r>
            <a:r>
              <a:rPr lang="en-GB" sz="1500">
                <a:solidFill>
                  <a:schemeClr val="dk1"/>
                </a:solidFill>
              </a:rPr>
              <a:t>understand</a:t>
            </a:r>
            <a:r>
              <a:rPr lang="en-GB" sz="1500">
                <a:solidFill>
                  <a:schemeClr val="dk1"/>
                </a:solidFill>
              </a:rPr>
              <a:t> and remember what items they have collected during their playthrough, as well as the quantity of that item which they have collected.</a:t>
            </a:r>
            <a:endParaRPr sz="1500">
              <a:solidFill>
                <a:schemeClr val="dk1"/>
              </a:solidFill>
            </a:endParaRPr>
          </a:p>
        </p:txBody>
      </p:sp>
      <p:pic>
        <p:nvPicPr>
          <p:cNvPr id="131" name="Google Shape;131;p19"/>
          <p:cNvPicPr preferRelativeResize="0"/>
          <p:nvPr/>
        </p:nvPicPr>
        <p:blipFill>
          <a:blip r:embed="rId4">
            <a:alphaModFix/>
          </a:blip>
          <a:stretch>
            <a:fillRect/>
          </a:stretch>
        </p:blipFill>
        <p:spPr>
          <a:xfrm>
            <a:off x="311700" y="3395912"/>
            <a:ext cx="3993600" cy="937275"/>
          </a:xfrm>
          <a:prstGeom prst="rect">
            <a:avLst/>
          </a:prstGeom>
          <a:noFill/>
          <a:ln>
            <a:noFill/>
          </a:ln>
        </p:spPr>
      </p:pic>
      <p:sp>
        <p:nvSpPr>
          <p:cNvPr id="132" name="Google Shape;132;p19"/>
          <p:cNvSpPr txBox="1"/>
          <p:nvPr/>
        </p:nvSpPr>
        <p:spPr>
          <a:xfrm>
            <a:off x="4403550" y="3268975"/>
            <a:ext cx="4106700" cy="12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Throughout the game, the user is able to access the inventory at any time using the inventory icon located at the top left of the prompt box at all times, pictured left.</a:t>
            </a:r>
            <a:endParaRPr sz="1500">
              <a:solidFill>
                <a:schemeClr val="dk1"/>
              </a:solidFill>
            </a:endParaRPr>
          </a:p>
        </p:txBody>
      </p:sp>
      <p:pic>
        <p:nvPicPr>
          <p:cNvPr id="133" name="Google Shape;133;p19"/>
          <p:cNvPicPr preferRelativeResize="0"/>
          <p:nvPr/>
        </p:nvPicPr>
        <p:blipFill>
          <a:blip r:embed="rId5">
            <a:alphaModFix/>
          </a:blip>
          <a:stretch>
            <a:fillRect/>
          </a:stretch>
        </p:blipFill>
        <p:spPr>
          <a:xfrm>
            <a:off x="311700" y="1412563"/>
            <a:ext cx="2908625" cy="1358026"/>
          </a:xfrm>
          <a:prstGeom prst="rect">
            <a:avLst/>
          </a:prstGeom>
          <a:solidFill>
            <a:srgbClr val="EECA99">
              <a:alpha val="75000"/>
            </a:srgbClr>
          </a:solidFill>
          <a:ln cap="flat" cmpd="sng" w="9525">
            <a:solidFill>
              <a:srgbClr val="524537"/>
            </a:solidFill>
            <a:prstDash val="solid"/>
            <a:round/>
            <a:headEnd len="sm" w="sm" type="none"/>
            <a:tailEnd len="sm" w="sm" type="none"/>
          </a:ln>
        </p:spPr>
      </p:pic>
      <p:cxnSp>
        <p:nvCxnSpPr>
          <p:cNvPr id="134" name="Google Shape;134;p19"/>
          <p:cNvCxnSpPr/>
          <p:nvPr/>
        </p:nvCxnSpPr>
        <p:spPr>
          <a:xfrm flipH="1">
            <a:off x="4412675" y="3160300"/>
            <a:ext cx="900" cy="1408500"/>
          </a:xfrm>
          <a:prstGeom prst="straightConnector1">
            <a:avLst/>
          </a:prstGeom>
          <a:noFill/>
          <a:ln cap="flat" cmpd="sng" w="38100">
            <a:solidFill>
              <a:schemeClr val="dk1"/>
            </a:solidFill>
            <a:prstDash val="solid"/>
            <a:round/>
            <a:headEnd len="med" w="med" type="none"/>
            <a:tailEnd len="med" w="med" type="none"/>
          </a:ln>
        </p:spPr>
      </p:cxnSp>
      <p:sp>
        <p:nvSpPr>
          <p:cNvPr id="135" name="Google Shape;135;p19"/>
          <p:cNvSpPr txBox="1"/>
          <p:nvPr>
            <p:ph idx="1" type="body"/>
          </p:nvPr>
        </p:nvSpPr>
        <p:spPr>
          <a:xfrm>
            <a:off x="657313" y="2770588"/>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Inventory Display</a:t>
            </a:r>
            <a:endParaRPr b="1" sz="1600">
              <a:solidFill>
                <a:schemeClr val="dk1"/>
              </a:solidFill>
            </a:endParaRPr>
          </a:p>
        </p:txBody>
      </p:sp>
      <p:sp>
        <p:nvSpPr>
          <p:cNvPr id="136" name="Google Shape;136;p19"/>
          <p:cNvSpPr txBox="1"/>
          <p:nvPr>
            <p:ph idx="1" type="body"/>
          </p:nvPr>
        </p:nvSpPr>
        <p:spPr>
          <a:xfrm>
            <a:off x="1323138" y="4333188"/>
            <a:ext cx="1970700" cy="2994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5000"/>
              </a:lnSpc>
              <a:spcBef>
                <a:spcPts val="0"/>
              </a:spcBef>
              <a:spcAft>
                <a:spcPts val="1200"/>
              </a:spcAft>
              <a:buNone/>
            </a:pPr>
            <a:r>
              <a:rPr b="1" lang="en-GB" sz="1600">
                <a:solidFill>
                  <a:schemeClr val="dk1"/>
                </a:solidFill>
              </a:rPr>
              <a:t>Prompt bar</a:t>
            </a:r>
            <a:endParaRPr b="1"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142" name="Google Shape;14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4" name="Google Shape;144;p20"/>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0"/>
          <p:cNvSpPr txBox="1"/>
          <p:nvPr>
            <p:ph type="title"/>
          </p:nvPr>
        </p:nvSpPr>
        <p:spPr>
          <a:xfrm>
            <a:off x="135300" y="101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Inventory Management</a:t>
            </a:r>
            <a:endParaRPr b="1" u="sng"/>
          </a:p>
        </p:txBody>
      </p:sp>
      <p:sp>
        <p:nvSpPr>
          <p:cNvPr id="146" name="Google Shape;146;p20"/>
          <p:cNvSpPr txBox="1"/>
          <p:nvPr/>
        </p:nvSpPr>
        <p:spPr>
          <a:xfrm>
            <a:off x="4417775" y="1304875"/>
            <a:ext cx="4000800" cy="3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At certain points in the game, players must select an item from their inventory to progress. This is done through an inventory selection menu, which dynamically displays all available items as selectable buttons. Players can review and choose an item, triggering either a correct or incorrect response based on the selection. If the inventory is empty, a message informs the player that no items are available, and they can close the menu to continue exploring and collecting more items. </a:t>
            </a:r>
            <a:endParaRPr sz="1500">
              <a:solidFill>
                <a:schemeClr val="dk1"/>
              </a:solidFill>
            </a:endParaRPr>
          </a:p>
        </p:txBody>
      </p:sp>
      <p:cxnSp>
        <p:nvCxnSpPr>
          <p:cNvPr id="147" name="Google Shape;147;p20"/>
          <p:cNvCxnSpPr/>
          <p:nvPr/>
        </p:nvCxnSpPr>
        <p:spPr>
          <a:xfrm>
            <a:off x="4358450" y="1030700"/>
            <a:ext cx="9000" cy="3474000"/>
          </a:xfrm>
          <a:prstGeom prst="straightConnector1">
            <a:avLst/>
          </a:prstGeom>
          <a:noFill/>
          <a:ln cap="flat" cmpd="sng" w="38100">
            <a:solidFill>
              <a:schemeClr val="dk1"/>
            </a:solidFill>
            <a:prstDash val="solid"/>
            <a:round/>
            <a:headEnd len="med" w="med" type="none"/>
            <a:tailEnd len="med" w="med" type="none"/>
          </a:ln>
        </p:spPr>
      </p:cxnSp>
      <p:pic>
        <p:nvPicPr>
          <p:cNvPr id="148" name="Google Shape;148;p20"/>
          <p:cNvPicPr preferRelativeResize="0"/>
          <p:nvPr/>
        </p:nvPicPr>
        <p:blipFill>
          <a:blip r:embed="rId4">
            <a:alphaModFix/>
          </a:blip>
          <a:stretch>
            <a:fillRect/>
          </a:stretch>
        </p:blipFill>
        <p:spPr>
          <a:xfrm>
            <a:off x="525175" y="1459456"/>
            <a:ext cx="3619374" cy="1624925"/>
          </a:xfrm>
          <a:prstGeom prst="rect">
            <a:avLst/>
          </a:prstGeom>
          <a:noFill/>
          <a:ln>
            <a:noFill/>
          </a:ln>
        </p:spPr>
      </p:pic>
      <p:sp>
        <p:nvSpPr>
          <p:cNvPr id="149" name="Google Shape;149;p20"/>
          <p:cNvSpPr txBox="1"/>
          <p:nvPr/>
        </p:nvSpPr>
        <p:spPr>
          <a:xfrm>
            <a:off x="677575" y="3297500"/>
            <a:ext cx="36195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The overlay appears on the screen, displaying all the available items.</a:t>
            </a:r>
            <a:endParaRPr sz="1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Inventory Management</a:t>
            </a:r>
            <a:endParaRPr/>
          </a:p>
        </p:txBody>
      </p:sp>
      <p:sp>
        <p:nvSpPr>
          <p:cNvPr id="155" name="Google Shape;15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7" name="Google Shape;157;p21"/>
          <p:cNvSpPr/>
          <p:nvPr/>
        </p:nvSpPr>
        <p:spPr>
          <a:xfrm>
            <a:off x="199525" y="832175"/>
            <a:ext cx="8642700" cy="3890100"/>
          </a:xfrm>
          <a:prstGeom prst="roundRect">
            <a:avLst>
              <a:gd fmla="val 16667" name="adj"/>
            </a:avLst>
          </a:prstGeom>
          <a:solidFill>
            <a:srgbClr val="EECA99">
              <a:alpha val="75000"/>
            </a:srgbClr>
          </a:solidFill>
          <a:ln cap="flat" cmpd="sng" w="9525">
            <a:solidFill>
              <a:srgbClr val="5245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1"/>
          <p:cNvSpPr txBox="1"/>
          <p:nvPr>
            <p:ph type="title"/>
          </p:nvPr>
        </p:nvSpPr>
        <p:spPr>
          <a:xfrm>
            <a:off x="116225" y="114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Player Logs And Performance Management</a:t>
            </a:r>
            <a:endParaRPr b="1" u="sng"/>
          </a:p>
        </p:txBody>
      </p:sp>
      <p:sp>
        <p:nvSpPr>
          <p:cNvPr id="159" name="Google Shape;159;p21"/>
          <p:cNvSpPr txBox="1"/>
          <p:nvPr/>
        </p:nvSpPr>
        <p:spPr>
          <a:xfrm>
            <a:off x="502375" y="1152475"/>
            <a:ext cx="7916100" cy="13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There is a system in place to allow players to review some key statistics and information about their playthrough after either a Death or a successful playthrough. This is the same page of statistics that is available on the Load Game screen. This allows players to review statistics about a playthrough at any time, including long after the playthrough is complete. instead of just after it has been completed. The stats provided on this page are:</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160" name="Google Shape;160;p21"/>
          <p:cNvSpPr txBox="1"/>
          <p:nvPr/>
        </p:nvSpPr>
        <p:spPr>
          <a:xfrm>
            <a:off x="457850" y="2524375"/>
            <a:ext cx="3758100" cy="2082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GB" sz="1200">
                <a:solidFill>
                  <a:schemeClr val="dk1"/>
                </a:solidFill>
              </a:rPr>
              <a:t>Character Name</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Play Time</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Current State (In Progress, Dead, Successful)</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Current Progress (%)</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Current Area</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Ending Achieved (If In Progress shows - - -)</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Currently Held Items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All Collected Items</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All Used Items</a:t>
            </a:r>
            <a:endParaRPr sz="1200">
              <a:solidFill>
                <a:schemeClr val="dk1"/>
              </a:solidFill>
            </a:endParaRPr>
          </a:p>
        </p:txBody>
      </p:sp>
      <p:pic>
        <p:nvPicPr>
          <p:cNvPr id="161" name="Google Shape;161;p21"/>
          <p:cNvPicPr preferRelativeResize="0"/>
          <p:nvPr/>
        </p:nvPicPr>
        <p:blipFill>
          <a:blip r:embed="rId4">
            <a:alphaModFix/>
          </a:blip>
          <a:stretch>
            <a:fillRect/>
          </a:stretch>
        </p:blipFill>
        <p:spPr>
          <a:xfrm>
            <a:off x="4686350" y="2462575"/>
            <a:ext cx="1892817" cy="2144399"/>
          </a:xfrm>
          <a:prstGeom prst="rect">
            <a:avLst/>
          </a:prstGeom>
          <a:solidFill>
            <a:srgbClr val="EECA99">
              <a:alpha val="75000"/>
            </a:srgbClr>
          </a:solidFill>
          <a:ln cap="flat" cmpd="sng" w="9525">
            <a:solidFill>
              <a:srgbClr val="524537"/>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